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094"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024944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86308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873024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10474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69755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99887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4B5E0E-BD31-453C-B8C4-7E2671C7B71D}" type="datetimeFigureOut">
              <a:rPr lang="en-GB" smtClean="0"/>
              <a:t>22/09/2019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416960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4B5E0E-BD31-453C-B8C4-7E2671C7B71D}" type="datetimeFigureOut">
              <a:rPr lang="en-GB" smtClean="0"/>
              <a:t>22/09/2019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371644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4B5E0E-BD31-453C-B8C4-7E2671C7B71D}" type="datetimeFigureOut">
              <a:rPr lang="en-GB" smtClean="0"/>
              <a:t>22/09/2019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74957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426565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28095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E4B5E0E-BD31-453C-B8C4-7E2671C7B71D}" type="datetimeFigureOut">
              <a:rPr lang="en-GB" smtClean="0"/>
              <a:t>22/09/2019</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1CF1F7D-F77B-4A81-BD8E-B6E722C870E9}" type="slidenum">
              <a:rPr lang="en-GB" smtClean="0"/>
              <a:t>‹#›</a:t>
            </a:fld>
            <a:endParaRPr lang="en-GB"/>
          </a:p>
        </p:txBody>
      </p:sp>
    </p:spTree>
    <p:extLst>
      <p:ext uri="{BB962C8B-B14F-4D97-AF65-F5344CB8AC3E}">
        <p14:creationId xmlns:p14="http://schemas.microsoft.com/office/powerpoint/2010/main" val="3716596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648" y="7210162"/>
            <a:ext cx="6336704" cy="1754326"/>
          </a:xfrm>
          <a:prstGeom prst="rect">
            <a:avLst/>
          </a:prstGeom>
          <a:noFill/>
        </p:spPr>
        <p:txBody>
          <a:bodyPr wrap="square" rtlCol="0">
            <a:spAutoFit/>
          </a:bodyPr>
          <a:lstStyle/>
          <a:p>
            <a:pPr algn="just"/>
            <a:r>
              <a:rPr lang="en-GB" dirty="0" smtClean="0"/>
              <a:t>At St Michael’s  CE VA Primary School our aim is to work in partnership with you to enhance your child’s progress and enjoyment of Maths! This  leaflet is an aid to help you to support your child to develop their understanding of the range of Maths concepts they will cover while in school. It aims to offer ideas of fun activities to engage your child’s love of Maths at home. </a:t>
            </a:r>
            <a:endParaRPr lang="en-GB" dirty="0"/>
          </a:p>
        </p:txBody>
      </p:sp>
      <p:pic>
        <p:nvPicPr>
          <p:cNvPr id="5" name="officeArt object"/>
          <p:cNvPicPr/>
          <p:nvPr/>
        </p:nvPicPr>
        <p:blipFill>
          <a:blip r:embed="rId2">
            <a:extLst/>
          </a:blip>
          <a:stretch>
            <a:fillRect/>
          </a:stretch>
        </p:blipFill>
        <p:spPr>
          <a:xfrm>
            <a:off x="439852" y="179512"/>
            <a:ext cx="1523121" cy="1780784"/>
          </a:xfrm>
          <a:prstGeom prst="rect">
            <a:avLst/>
          </a:prstGeom>
          <a:ln w="12700" cap="flat">
            <a:noFill/>
            <a:miter lim="400000"/>
          </a:ln>
          <a:effectLst/>
        </p:spPr>
      </p:pic>
      <p:sp>
        <p:nvSpPr>
          <p:cNvPr id="6" name="Rectangle 5"/>
          <p:cNvSpPr/>
          <p:nvPr/>
        </p:nvSpPr>
        <p:spPr>
          <a:xfrm>
            <a:off x="1847460" y="489155"/>
            <a:ext cx="4677884" cy="1200329"/>
          </a:xfrm>
          <a:prstGeom prst="rect">
            <a:avLst/>
          </a:prstGeom>
        </p:spPr>
        <p:txBody>
          <a:bodyPr wrap="square">
            <a:spAutoFit/>
          </a:bodyPr>
          <a:lstStyle/>
          <a:p>
            <a:pPr algn="ctr"/>
            <a:r>
              <a:rPr lang="en-US" sz="3600" b="1" u="sng" dirty="0"/>
              <a:t>St </a:t>
            </a:r>
            <a:r>
              <a:rPr lang="en-US" sz="3600" b="1" u="sng" dirty="0" smtClean="0"/>
              <a:t>Michael’s </a:t>
            </a:r>
            <a:r>
              <a:rPr lang="en-US" sz="3600" b="1" u="sng" dirty="0"/>
              <a:t>CE VA Primary School</a:t>
            </a:r>
            <a:endParaRPr lang="en-GB" sz="3600"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35211" b="50000"/>
          <a:stretch/>
        </p:blipFill>
        <p:spPr>
          <a:xfrm>
            <a:off x="294480" y="2123728"/>
            <a:ext cx="3998616" cy="992413"/>
          </a:xfrm>
          <a:prstGeom prst="rect">
            <a:avLst/>
          </a:prstGeom>
        </p:spPr>
      </p:pic>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35211" t="50000"/>
          <a:stretch/>
        </p:blipFill>
        <p:spPr>
          <a:xfrm>
            <a:off x="2996952" y="2135886"/>
            <a:ext cx="4041347" cy="1003019"/>
          </a:xfrm>
          <a:prstGeom prst="rect">
            <a:avLst/>
          </a:prstGeom>
        </p:spPr>
      </p:pic>
      <p:sp>
        <p:nvSpPr>
          <p:cNvPr id="10" name="Rectangle 9"/>
          <p:cNvSpPr/>
          <p:nvPr/>
        </p:nvSpPr>
        <p:spPr>
          <a:xfrm>
            <a:off x="2708920" y="6660232"/>
            <a:ext cx="1440160"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Year </a:t>
            </a:r>
            <a:r>
              <a:rPr lang="en-GB" b="1" dirty="0">
                <a:solidFill>
                  <a:schemeClr val="tx1"/>
                </a:solidFill>
              </a:rPr>
              <a:t>6</a:t>
            </a:r>
            <a:endParaRPr lang="en-GB" b="1" dirty="0">
              <a:solidFill>
                <a:schemeClr val="tx1"/>
              </a:solidFill>
            </a:endParaRPr>
          </a:p>
        </p:txBody>
      </p:sp>
      <p:pic>
        <p:nvPicPr>
          <p:cNvPr id="11" name="Picture 10"/>
          <p:cNvPicPr>
            <a:picLocks noChangeAspect="1"/>
          </p:cNvPicPr>
          <p:nvPr/>
        </p:nvPicPr>
        <p:blipFill rotWithShape="1">
          <a:blip r:embed="rId4">
            <a:extLst>
              <a:ext uri="{28A0092B-C50C-407E-A947-70E740481C1C}">
                <a14:useLocalDpi xmlns:a14="http://schemas.microsoft.com/office/drawing/2010/main" val="0"/>
              </a:ext>
            </a:extLst>
          </a:blip>
          <a:srcRect t="16420" b="16156"/>
          <a:stretch/>
        </p:blipFill>
        <p:spPr>
          <a:xfrm>
            <a:off x="822213" y="3059832"/>
            <a:ext cx="5213573" cy="3515156"/>
          </a:xfrm>
          <a:prstGeom prst="rect">
            <a:avLst/>
          </a:prstGeom>
        </p:spPr>
      </p:pic>
    </p:spTree>
    <p:extLst>
      <p:ext uri="{BB962C8B-B14F-4D97-AF65-F5344CB8AC3E}">
        <p14:creationId xmlns:p14="http://schemas.microsoft.com/office/powerpoint/2010/main" val="260672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640" y="179512"/>
            <a:ext cx="6552728" cy="8294578"/>
          </a:xfrm>
          <a:prstGeom prst="rect">
            <a:avLst/>
          </a:prstGeom>
          <a:noFill/>
        </p:spPr>
        <p:txBody>
          <a:bodyPr wrap="square" rtlCol="0">
            <a:spAutoFit/>
          </a:bodyPr>
          <a:lstStyle/>
          <a:p>
            <a:endParaRPr lang="en-GB" sz="1600" dirty="0" smtClean="0"/>
          </a:p>
          <a:p>
            <a:endParaRPr lang="en-GB" sz="1600" dirty="0"/>
          </a:p>
          <a:p>
            <a:endParaRPr lang="en-GB" sz="1600" dirty="0" smtClean="0"/>
          </a:p>
          <a:p>
            <a:endParaRPr lang="en-GB" sz="1600" dirty="0"/>
          </a:p>
          <a:p>
            <a:r>
              <a:rPr lang="en-GB" sz="1600" dirty="0" smtClean="0"/>
              <a:t>During </a:t>
            </a:r>
            <a:r>
              <a:rPr lang="en-GB" sz="1600" dirty="0" smtClean="0"/>
              <a:t>Year </a:t>
            </a:r>
            <a:r>
              <a:rPr lang="en-GB" sz="1600" dirty="0" smtClean="0"/>
              <a:t>6 </a:t>
            </a:r>
            <a:r>
              <a:rPr lang="en-GB" sz="1600" dirty="0" smtClean="0"/>
              <a:t>most children </a:t>
            </a:r>
            <a:r>
              <a:rPr lang="en-GB" sz="1600" dirty="0"/>
              <a:t> </a:t>
            </a:r>
            <a:r>
              <a:rPr lang="en-GB" sz="1600" dirty="0" smtClean="0"/>
              <a:t>will learn  how to</a:t>
            </a:r>
            <a:r>
              <a:rPr lang="en-GB" sz="1600" dirty="0" smtClean="0"/>
              <a:t>:</a:t>
            </a:r>
          </a:p>
          <a:p>
            <a:endParaRPr lang="en-GB" sz="1600" dirty="0" smtClean="0"/>
          </a:p>
          <a:p>
            <a:pPr marL="285750" indent="-285750">
              <a:buFont typeface="Arial" panose="020B0604020202020204" pitchFamily="34" charset="0"/>
              <a:buChar char="•"/>
            </a:pPr>
            <a:r>
              <a:rPr lang="en-GB" sz="1600" dirty="0" smtClean="0"/>
              <a:t>Read, write, order, compare and round numbers up to 10, 000, 000</a:t>
            </a:r>
          </a:p>
          <a:p>
            <a:pPr marL="285750" indent="-285750">
              <a:buFont typeface="Arial" panose="020B0604020202020204" pitchFamily="34" charset="0"/>
              <a:buChar char="•"/>
            </a:pPr>
            <a:r>
              <a:rPr lang="en-GB" sz="1600" dirty="0" smtClean="0"/>
              <a:t>Recognise and use negative numbers in a context</a:t>
            </a:r>
          </a:p>
          <a:p>
            <a:pPr marL="285750" indent="-285750">
              <a:buFont typeface="Arial" panose="020B0604020202020204" pitchFamily="34" charset="0"/>
              <a:buChar char="•"/>
            </a:pPr>
            <a:r>
              <a:rPr lang="en-GB" sz="1600" dirty="0" smtClean="0"/>
              <a:t>Solve number problems involving rounding</a:t>
            </a:r>
          </a:p>
          <a:p>
            <a:pPr marL="285750" indent="-285750">
              <a:buFont typeface="Arial" panose="020B0604020202020204" pitchFamily="34" charset="0"/>
              <a:buChar char="•"/>
            </a:pPr>
            <a:r>
              <a:rPr lang="en-GB" sz="1600" dirty="0" smtClean="0"/>
              <a:t>X and ÷ Thousand, Hundreds, Ten and Ones by Tens and Ones                      (5643 x 23 and 4567 ÷ 34)</a:t>
            </a:r>
          </a:p>
          <a:p>
            <a:pPr marL="285750" indent="-285750">
              <a:buFont typeface="Arial" panose="020B0604020202020204" pitchFamily="34" charset="0"/>
              <a:buChar char="•"/>
            </a:pPr>
            <a:r>
              <a:rPr lang="en-GB" sz="1600" dirty="0" smtClean="0"/>
              <a:t>Use addition and subtraction to solve multistep problems carrying out calculations using a clear order of operations. </a:t>
            </a:r>
          </a:p>
          <a:p>
            <a:pPr marL="285750" indent="-285750">
              <a:buFont typeface="Arial" panose="020B0604020202020204" pitchFamily="34" charset="0"/>
              <a:buChar char="•"/>
            </a:pPr>
            <a:r>
              <a:rPr lang="en-GB" sz="1600" dirty="0" smtClean="0"/>
              <a:t>Identify common factors, multiples and prime numbers</a:t>
            </a:r>
          </a:p>
          <a:p>
            <a:pPr marL="285750" indent="-285750">
              <a:buFont typeface="Arial" panose="020B0604020202020204" pitchFamily="34" charset="0"/>
              <a:buChar char="•"/>
            </a:pPr>
            <a:r>
              <a:rPr lang="en-GB" sz="1600" dirty="0" smtClean="0"/>
              <a:t>Simplify, order and compare fractions using common factors. </a:t>
            </a:r>
          </a:p>
          <a:p>
            <a:pPr marL="285750" indent="-285750">
              <a:buFont typeface="Arial" panose="020B0604020202020204" pitchFamily="34" charset="0"/>
              <a:buChar char="•"/>
            </a:pPr>
            <a:r>
              <a:rPr lang="en-GB" sz="1600" dirty="0" smtClean="0"/>
              <a:t>Add, subtract, multiply and divide fractions simplifying the answer. </a:t>
            </a:r>
          </a:p>
          <a:p>
            <a:pPr marL="285750" indent="-285750">
              <a:buFont typeface="Arial" panose="020B0604020202020204" pitchFamily="34" charset="0"/>
              <a:buChar char="•"/>
            </a:pPr>
            <a:r>
              <a:rPr lang="en-GB" sz="1600" dirty="0" smtClean="0"/>
              <a:t>Relate fractions, decimals and percentages together in the simplest form. </a:t>
            </a:r>
          </a:p>
          <a:p>
            <a:pPr marL="285750" indent="-285750">
              <a:buFont typeface="Arial" panose="020B0604020202020204" pitchFamily="34" charset="0"/>
              <a:buChar char="•"/>
            </a:pPr>
            <a:r>
              <a:rPr lang="en-GB" sz="1600" dirty="0" smtClean="0"/>
              <a:t>Multiply by 10, 100 and 1000 up to three decimal places</a:t>
            </a:r>
          </a:p>
          <a:p>
            <a:pPr marL="285750" indent="-285750">
              <a:buFont typeface="Arial" panose="020B0604020202020204" pitchFamily="34" charset="0"/>
              <a:buChar char="•"/>
            </a:pPr>
            <a:r>
              <a:rPr lang="en-GB" sz="1600" dirty="0" smtClean="0"/>
              <a:t>Solve problems using direct ratio and proportion</a:t>
            </a:r>
          </a:p>
          <a:p>
            <a:pPr marL="285750" indent="-285750">
              <a:buFont typeface="Arial" panose="020B0604020202020204" pitchFamily="34" charset="0"/>
              <a:buChar char="•"/>
            </a:pPr>
            <a:r>
              <a:rPr lang="en-GB" sz="1600" dirty="0" smtClean="0"/>
              <a:t>Solve problems involving calculating % of a number and show a number as a % of another</a:t>
            </a:r>
          </a:p>
          <a:p>
            <a:pPr marL="285750" indent="-285750">
              <a:buFont typeface="Arial" panose="020B0604020202020204" pitchFamily="34" charset="0"/>
              <a:buChar char="•"/>
            </a:pPr>
            <a:r>
              <a:rPr lang="en-GB" sz="1600" dirty="0" smtClean="0"/>
              <a:t>Solve problems involving measures</a:t>
            </a:r>
          </a:p>
          <a:p>
            <a:pPr marL="285750" indent="-285750">
              <a:buFont typeface="Arial" panose="020B0604020202020204" pitchFamily="34" charset="0"/>
              <a:buChar char="•"/>
            </a:pPr>
            <a:r>
              <a:rPr lang="en-GB" sz="1600" dirty="0" smtClean="0"/>
              <a:t>Read, write and convert between a range of measurements </a:t>
            </a:r>
          </a:p>
          <a:p>
            <a:pPr marL="285750" indent="-285750">
              <a:buFont typeface="Arial" panose="020B0604020202020204" pitchFamily="34" charset="0"/>
              <a:buChar char="•"/>
            </a:pPr>
            <a:r>
              <a:rPr lang="en-GB" sz="1600" dirty="0" smtClean="0"/>
              <a:t>Convert between miles and kilometres</a:t>
            </a:r>
          </a:p>
          <a:p>
            <a:pPr marL="285750" indent="-285750">
              <a:buFont typeface="Arial" panose="020B0604020202020204" pitchFamily="34" charset="0"/>
              <a:buChar char="•"/>
            </a:pPr>
            <a:r>
              <a:rPr lang="en-GB" sz="1600" dirty="0" smtClean="0"/>
              <a:t>Calculate the area, perimeter and volume of shapes including triangles, parallelograms, cubes and cuboids</a:t>
            </a:r>
          </a:p>
          <a:p>
            <a:pPr marL="285750" indent="-285750">
              <a:buFont typeface="Arial" panose="020B0604020202020204" pitchFamily="34" charset="0"/>
              <a:buChar char="•"/>
            </a:pPr>
            <a:r>
              <a:rPr lang="en-GB" sz="1600" dirty="0" smtClean="0"/>
              <a:t>Recognise, classify and draw 2D  and 3D shapes including nets</a:t>
            </a:r>
          </a:p>
          <a:p>
            <a:pPr marL="285750" indent="-285750">
              <a:buFont typeface="Arial" panose="020B0604020202020204" pitchFamily="34" charset="0"/>
              <a:buChar char="•"/>
            </a:pPr>
            <a:r>
              <a:rPr lang="en-GB" sz="1600" dirty="0" smtClean="0"/>
              <a:t>Find unknown angles</a:t>
            </a:r>
          </a:p>
          <a:p>
            <a:pPr marL="285750" indent="-285750">
              <a:buFont typeface="Arial" panose="020B0604020202020204" pitchFamily="34" charset="0"/>
              <a:buChar char="•"/>
            </a:pPr>
            <a:r>
              <a:rPr lang="en-GB" sz="1600" dirty="0" smtClean="0"/>
              <a:t>Understand the radius, diameter and circumference</a:t>
            </a:r>
          </a:p>
          <a:p>
            <a:pPr marL="285750" indent="-285750">
              <a:buFont typeface="Arial" panose="020B0604020202020204" pitchFamily="34" charset="0"/>
              <a:buChar char="•"/>
            </a:pPr>
            <a:r>
              <a:rPr lang="en-GB" sz="1600" dirty="0" smtClean="0"/>
              <a:t>Interpret pie charts and line graphs  to solve problems</a:t>
            </a:r>
          </a:p>
          <a:p>
            <a:pPr marL="285750" indent="-285750">
              <a:buFont typeface="Arial" panose="020B0604020202020204" pitchFamily="34" charset="0"/>
              <a:buChar char="•"/>
            </a:pPr>
            <a:r>
              <a:rPr lang="en-GB" sz="1600" dirty="0" smtClean="0"/>
              <a:t>Express missing number problems using algebra. </a:t>
            </a:r>
            <a:endParaRPr lang="en-GB" sz="1600" dirty="0" smtClean="0"/>
          </a:p>
          <a:p>
            <a:pPr marL="285750" indent="-285750">
              <a:buFont typeface="Arial" panose="020B0604020202020204" pitchFamily="34" charset="0"/>
              <a:buChar char="•"/>
            </a:pPr>
            <a:endParaRPr lang="en-GB" sz="1600" dirty="0" smtClean="0"/>
          </a:p>
          <a:p>
            <a:endParaRPr lang="en-GB" sz="500" dirty="0" smtClean="0"/>
          </a:p>
          <a:p>
            <a:pPr marL="285750" indent="-285750">
              <a:buFont typeface="Arial" panose="020B0604020202020204" pitchFamily="34" charset="0"/>
              <a:buChar char="•"/>
            </a:pPr>
            <a:endParaRPr lang="en-GB" sz="1600" dirty="0" smtClean="0"/>
          </a:p>
        </p:txBody>
      </p:sp>
    </p:spTree>
    <p:extLst>
      <p:ext uri="{BB962C8B-B14F-4D97-AF65-F5344CB8AC3E}">
        <p14:creationId xmlns:p14="http://schemas.microsoft.com/office/powerpoint/2010/main" val="2976706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7504"/>
            <a:ext cx="6624736" cy="9341019"/>
          </a:xfrm>
          <a:prstGeom prst="rect">
            <a:avLst/>
          </a:prstGeom>
          <a:noFill/>
        </p:spPr>
        <p:txBody>
          <a:bodyPr wrap="square" rtlCol="0">
            <a:spAutoFit/>
          </a:bodyPr>
          <a:lstStyle/>
          <a:p>
            <a:pPr algn="ctr"/>
            <a:endParaRPr lang="en-GB" sz="1600" b="1" u="sng" dirty="0" smtClean="0"/>
          </a:p>
          <a:p>
            <a:pPr algn="ctr"/>
            <a:r>
              <a:rPr lang="en-GB" sz="1600" b="1" u="sng" dirty="0" smtClean="0"/>
              <a:t>Fun </a:t>
            </a:r>
            <a:r>
              <a:rPr lang="en-GB" sz="1600" b="1" u="sng" dirty="0" smtClean="0"/>
              <a:t>activities to do at home</a:t>
            </a:r>
          </a:p>
          <a:p>
            <a:endParaRPr lang="en-GB" sz="900" b="1" u="sng" dirty="0"/>
          </a:p>
          <a:p>
            <a:r>
              <a:rPr lang="en-GB" sz="1600" dirty="0" smtClean="0"/>
              <a:t>                             It is a known fact that playing card and board games can really  </a:t>
            </a:r>
          </a:p>
          <a:p>
            <a:r>
              <a:rPr lang="en-GB" sz="1600" dirty="0" smtClean="0"/>
              <a:t>                             help children’s Maths. </a:t>
            </a:r>
            <a:r>
              <a:rPr lang="en-GB" sz="1600" dirty="0"/>
              <a:t> </a:t>
            </a:r>
            <a:r>
              <a:rPr lang="en-GB" sz="1600" dirty="0" smtClean="0"/>
              <a:t>Adding dice scores, playing dominoes,  </a:t>
            </a:r>
          </a:p>
          <a:p>
            <a:r>
              <a:rPr lang="en-GB" sz="1600" dirty="0"/>
              <a:t> </a:t>
            </a:r>
            <a:r>
              <a:rPr lang="en-GB" sz="1600" dirty="0" smtClean="0"/>
              <a:t>                            track or card games all help children’s Mathematics. Some of  </a:t>
            </a:r>
          </a:p>
          <a:p>
            <a:r>
              <a:rPr lang="en-GB" sz="1600" dirty="0"/>
              <a:t> </a:t>
            </a:r>
            <a:r>
              <a:rPr lang="en-GB" sz="1600" dirty="0" smtClean="0"/>
              <a:t>                            the Year </a:t>
            </a:r>
            <a:r>
              <a:rPr lang="en-GB" sz="1600" dirty="0"/>
              <a:t>6</a:t>
            </a:r>
            <a:r>
              <a:rPr lang="en-GB" sz="1600" dirty="0" smtClean="0"/>
              <a:t> </a:t>
            </a:r>
            <a:r>
              <a:rPr lang="en-GB" sz="1600" dirty="0" smtClean="0"/>
              <a:t>objectives may </a:t>
            </a:r>
            <a:r>
              <a:rPr lang="en-GB" sz="1600" dirty="0" smtClean="0"/>
              <a:t>be more complex then they seem. For example, children may know how to work out calculations on paper but need to be able to identify when it is quicker to work them out in their heads. Understanding of the most efficient method and rapid recall od basic number facts is essential to create good foundations to learn more complex Maths concepts. </a:t>
            </a:r>
          </a:p>
          <a:p>
            <a:endParaRPr lang="en-GB" sz="1600" dirty="0"/>
          </a:p>
          <a:p>
            <a:r>
              <a:rPr lang="en-GB" sz="1600" b="1" u="sng" dirty="0" smtClean="0"/>
              <a:t>Topic numbers</a:t>
            </a:r>
          </a:p>
          <a:p>
            <a:pPr marL="285750" indent="-285750">
              <a:buFont typeface="Wingdings" panose="05000000000000000000" pitchFamily="2" charset="2"/>
              <a:buChar char="v"/>
            </a:pPr>
            <a:r>
              <a:rPr lang="en-GB" sz="1600" dirty="0" smtClean="0"/>
              <a:t>Take turns to think of a word based on an agreed topic, e.g. animals, countries, cars or flowers. </a:t>
            </a:r>
          </a:p>
          <a:p>
            <a:pPr marL="285750" indent="-285750">
              <a:buFont typeface="Wingdings" panose="05000000000000000000" pitchFamily="2" charset="2"/>
              <a:buChar char="v"/>
            </a:pPr>
            <a:r>
              <a:rPr lang="en-GB" sz="1600" dirty="0" smtClean="0"/>
              <a:t>Use an alphabet code, A= 1, B=2, C=3… up to Z=26</a:t>
            </a:r>
          </a:p>
          <a:p>
            <a:pPr marL="285750" indent="-285750">
              <a:buFont typeface="Wingdings" panose="05000000000000000000" pitchFamily="2" charset="2"/>
              <a:buChar char="v"/>
            </a:pPr>
            <a:r>
              <a:rPr lang="en-GB" sz="1600" dirty="0" smtClean="0"/>
              <a:t>Find the number for the first and last letters of your word, e.g. for ROSE, R= 18 and E= 5. </a:t>
            </a:r>
          </a:p>
          <a:p>
            <a:pPr marL="285750" indent="-285750">
              <a:buFont typeface="Wingdings" panose="05000000000000000000" pitchFamily="2" charset="2"/>
              <a:buChar char="v"/>
            </a:pPr>
            <a:r>
              <a:rPr lang="en-GB" sz="1600" dirty="0" smtClean="0"/>
              <a:t>Multiply the two numbers together, e.g. 18 x 5 = 90</a:t>
            </a:r>
          </a:p>
          <a:p>
            <a:pPr marL="285750" indent="-285750">
              <a:buFont typeface="Wingdings" panose="05000000000000000000" pitchFamily="2" charset="2"/>
              <a:buChar char="v"/>
            </a:pPr>
            <a:r>
              <a:rPr lang="en-GB" sz="1600" dirty="0" smtClean="0"/>
              <a:t>The person with the biggest answer scores a point</a:t>
            </a:r>
          </a:p>
          <a:p>
            <a:pPr marL="285750" indent="-285750">
              <a:buFont typeface="Wingdings" panose="05000000000000000000" pitchFamily="2" charset="2"/>
              <a:buChar char="v"/>
            </a:pPr>
            <a:r>
              <a:rPr lang="en-GB" sz="1600" dirty="0" smtClean="0"/>
              <a:t>The winner is the first person to get to 5points </a:t>
            </a:r>
          </a:p>
          <a:p>
            <a:pPr marL="285750" indent="-285750">
              <a:buFont typeface="Wingdings" panose="05000000000000000000" pitchFamily="2" charset="2"/>
              <a:buChar char="v"/>
            </a:pPr>
            <a:endParaRPr lang="en-GB" sz="1600" dirty="0"/>
          </a:p>
          <a:p>
            <a:r>
              <a:rPr lang="en-GB" sz="1600" b="1" u="sng" dirty="0" smtClean="0"/>
              <a:t>Three in a row</a:t>
            </a:r>
          </a:p>
          <a:p>
            <a:r>
              <a:rPr lang="en-GB" sz="1600" dirty="0" smtClean="0"/>
              <a:t>For this game you need a calculator. Draw a line like this:</a:t>
            </a:r>
          </a:p>
          <a:p>
            <a:endParaRPr lang="en-GB" sz="1600" dirty="0"/>
          </a:p>
          <a:p>
            <a:endParaRPr lang="en-GB" sz="1600" dirty="0" smtClean="0"/>
          </a:p>
          <a:p>
            <a:pPr marL="285750" indent="-285750">
              <a:buFont typeface="Wingdings" panose="05000000000000000000" pitchFamily="2" charset="2"/>
              <a:buChar char="v"/>
            </a:pPr>
            <a:r>
              <a:rPr lang="en-GB" sz="1600" dirty="0" smtClean="0"/>
              <a:t>Take it in turns to choose a fraction, say 2/5. Use the calculator to convert it to decimal (i.e. 2 ÷ 5= 0.4) and mark your initials at this point on the line. </a:t>
            </a:r>
          </a:p>
          <a:p>
            <a:pPr marL="285750" indent="-285750">
              <a:buFont typeface="Wingdings" panose="05000000000000000000" pitchFamily="2" charset="2"/>
              <a:buChar char="v"/>
            </a:pPr>
            <a:r>
              <a:rPr lang="en-GB" sz="1600" dirty="0" smtClean="0"/>
              <a:t>The aim of the game is to get 3 crosses in a row without any of the other player’s marks in between. </a:t>
            </a:r>
          </a:p>
          <a:p>
            <a:pPr marL="285750" indent="-285750">
              <a:buFont typeface="Wingdings" panose="05000000000000000000" pitchFamily="2" charset="2"/>
              <a:buChar char="v"/>
            </a:pPr>
            <a:r>
              <a:rPr lang="en-GB" sz="1600" dirty="0" smtClean="0"/>
              <a:t>Some fractions are harder to place than others, e.g. ninths. </a:t>
            </a:r>
          </a:p>
          <a:p>
            <a:pPr marL="285750" indent="-285750">
              <a:buFont typeface="Wingdings" panose="05000000000000000000" pitchFamily="2" charset="2"/>
              <a:buChar char="v"/>
            </a:pPr>
            <a:endParaRPr lang="en-GB" sz="1600" dirty="0"/>
          </a:p>
          <a:p>
            <a:r>
              <a:rPr lang="en-GB" sz="1600" b="1" u="sng" dirty="0" smtClean="0"/>
              <a:t>One million pounds</a:t>
            </a:r>
          </a:p>
          <a:p>
            <a:pPr marL="285750" indent="-285750">
              <a:buFont typeface="Wingdings" panose="05000000000000000000" pitchFamily="2" charset="2"/>
              <a:buChar char="v"/>
            </a:pPr>
            <a:r>
              <a:rPr lang="en-GB" sz="1600" dirty="0" smtClean="0"/>
              <a:t>Assume you have £1 000 000 to spend or give away. </a:t>
            </a:r>
          </a:p>
          <a:p>
            <a:pPr marL="285750" indent="-285750">
              <a:buFont typeface="Wingdings" panose="05000000000000000000" pitchFamily="2" charset="2"/>
              <a:buChar char="v"/>
            </a:pPr>
            <a:r>
              <a:rPr lang="en-GB" sz="1600" dirty="0" smtClean="0"/>
              <a:t>Plan with your child what to do with it, down to the last penny. Multiplication could be used to find the total of multiple objects. </a:t>
            </a:r>
          </a:p>
          <a:p>
            <a:pPr marL="285750" indent="-285750">
              <a:buFont typeface="Wingdings" panose="05000000000000000000" pitchFamily="2" charset="2"/>
              <a:buChar char="v"/>
            </a:pPr>
            <a:endParaRPr lang="en-GB" sz="16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7384" y="-36512"/>
            <a:ext cx="1443716" cy="2088232"/>
          </a:xfrm>
          <a:prstGeom prst="rect">
            <a:avLst/>
          </a:prstGeom>
        </p:spPr>
      </p:pic>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2561" t="26358" r="3522" b="61821"/>
          <a:stretch/>
        </p:blipFill>
        <p:spPr>
          <a:xfrm>
            <a:off x="1844824" y="6156176"/>
            <a:ext cx="3410668" cy="418701"/>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771" y="7812360"/>
            <a:ext cx="1244071" cy="738008"/>
          </a:xfrm>
          <a:prstGeom prst="rect">
            <a:avLst/>
          </a:prstGeom>
        </p:spPr>
      </p:pic>
      <p:pic>
        <p:nvPicPr>
          <p:cNvPr id="8" name="Picture 7"/>
          <p:cNvPicPr>
            <a:picLocks noChangeAspect="1"/>
          </p:cNvPicPr>
          <p:nvPr/>
        </p:nvPicPr>
        <p:blipFill rotWithShape="1">
          <a:blip r:embed="rId5" cstate="print">
            <a:extLst>
              <a:ext uri="{28A0092B-C50C-407E-A947-70E740481C1C}">
                <a14:useLocalDpi xmlns:a14="http://schemas.microsoft.com/office/drawing/2010/main" val="0"/>
              </a:ext>
            </a:extLst>
          </a:blip>
          <a:srcRect b="81204"/>
          <a:stretch/>
        </p:blipFill>
        <p:spPr>
          <a:xfrm>
            <a:off x="1628799" y="2843808"/>
            <a:ext cx="2975275" cy="556180"/>
          </a:xfrm>
          <a:prstGeom prst="rect">
            <a:avLst/>
          </a:prstGeom>
        </p:spPr>
      </p:pic>
      <p:pic>
        <p:nvPicPr>
          <p:cNvPr id="9" name="Picture 8"/>
          <p:cNvPicPr>
            <a:picLocks noChangeAspect="1"/>
          </p:cNvPicPr>
          <p:nvPr/>
        </p:nvPicPr>
        <p:blipFill rotWithShape="1">
          <a:blip r:embed="rId5" cstate="print">
            <a:extLst>
              <a:ext uri="{28A0092B-C50C-407E-A947-70E740481C1C}">
                <a14:useLocalDpi xmlns:a14="http://schemas.microsoft.com/office/drawing/2010/main" val="0"/>
              </a:ext>
            </a:extLst>
          </a:blip>
          <a:srcRect t="21301" r="28518" b="60425"/>
          <a:stretch/>
        </p:blipFill>
        <p:spPr>
          <a:xfrm>
            <a:off x="4604075" y="2843808"/>
            <a:ext cx="2126768" cy="540740"/>
          </a:xfrm>
          <a:prstGeom prst="rect">
            <a:avLst/>
          </a:prstGeom>
        </p:spPr>
      </p:pic>
    </p:spTree>
    <p:extLst>
      <p:ext uri="{BB962C8B-B14F-4D97-AF65-F5344CB8AC3E}">
        <p14:creationId xmlns:p14="http://schemas.microsoft.com/office/powerpoint/2010/main" val="180192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624" y="147850"/>
            <a:ext cx="6813376" cy="8956298"/>
          </a:xfrm>
          <a:prstGeom prst="rect">
            <a:avLst/>
          </a:prstGeom>
          <a:noFill/>
        </p:spPr>
        <p:txBody>
          <a:bodyPr wrap="square" rtlCol="0">
            <a:spAutoFit/>
          </a:bodyPr>
          <a:lstStyle/>
          <a:p>
            <a:r>
              <a:rPr lang="en-GB" sz="1600" b="1" u="sng" dirty="0" smtClean="0"/>
              <a:t>Sale of the century</a:t>
            </a:r>
          </a:p>
          <a:p>
            <a:pPr marL="285750" indent="-285750">
              <a:buFont typeface="Wingdings" panose="05000000000000000000" pitchFamily="2" charset="2"/>
              <a:buChar char="v"/>
            </a:pPr>
            <a:r>
              <a:rPr lang="en-GB" sz="1600" dirty="0" smtClean="0"/>
              <a:t>When you go shopping, or see a shop with a sale on, ask your child to work out what some items would cost with:</a:t>
            </a:r>
          </a:p>
          <a:p>
            <a:r>
              <a:rPr lang="en-GB" sz="1600" dirty="0"/>
              <a:t>	</a:t>
            </a:r>
            <a:r>
              <a:rPr lang="en-GB" sz="1600" dirty="0" smtClean="0"/>
              <a:t>50% off</a:t>
            </a:r>
          </a:p>
          <a:p>
            <a:r>
              <a:rPr lang="en-GB" sz="1600" dirty="0"/>
              <a:t>	</a:t>
            </a:r>
            <a:r>
              <a:rPr lang="en-GB" sz="1600" dirty="0" smtClean="0"/>
              <a:t>25% off</a:t>
            </a:r>
          </a:p>
          <a:p>
            <a:r>
              <a:rPr lang="en-GB" sz="1600" dirty="0"/>
              <a:t>	</a:t>
            </a:r>
            <a:r>
              <a:rPr lang="en-GB" sz="1600" dirty="0" smtClean="0"/>
              <a:t>10% off</a:t>
            </a:r>
          </a:p>
          <a:p>
            <a:r>
              <a:rPr lang="en-GB" sz="1600" dirty="0"/>
              <a:t>	</a:t>
            </a:r>
            <a:r>
              <a:rPr lang="en-GB" sz="1600" dirty="0" smtClean="0"/>
              <a:t>5% off</a:t>
            </a:r>
          </a:p>
          <a:p>
            <a:r>
              <a:rPr lang="en-GB" sz="1600" dirty="0"/>
              <a:t>	</a:t>
            </a:r>
            <a:r>
              <a:rPr lang="en-GB" sz="1600" dirty="0" smtClean="0"/>
              <a:t>17% off</a:t>
            </a:r>
          </a:p>
          <a:p>
            <a:r>
              <a:rPr lang="en-GB" sz="1600" dirty="0"/>
              <a:t>	</a:t>
            </a:r>
            <a:r>
              <a:rPr lang="en-GB" sz="1600" dirty="0" smtClean="0"/>
              <a:t>42% off</a:t>
            </a:r>
            <a:endParaRPr lang="en-GB" sz="1600" dirty="0"/>
          </a:p>
          <a:p>
            <a:pPr marL="285750" indent="-285750">
              <a:buFont typeface="Wingdings" panose="05000000000000000000" pitchFamily="2" charset="2"/>
              <a:buChar char="v"/>
            </a:pPr>
            <a:r>
              <a:rPr lang="en-GB" sz="1600" dirty="0" smtClean="0"/>
              <a:t>Ask your child to explain how they worked it out. </a:t>
            </a:r>
          </a:p>
          <a:p>
            <a:pPr marL="285750" indent="-285750">
              <a:buFont typeface="Wingdings" panose="05000000000000000000" pitchFamily="2" charset="2"/>
              <a:buChar char="v"/>
            </a:pPr>
            <a:endParaRPr lang="en-GB" sz="1600" dirty="0"/>
          </a:p>
          <a:p>
            <a:r>
              <a:rPr lang="en-GB" sz="1600" b="1" u="sng" dirty="0" smtClean="0"/>
              <a:t>Recipes</a:t>
            </a:r>
          </a:p>
          <a:p>
            <a:pPr marL="285750" indent="-285750">
              <a:buFont typeface="Wingdings" panose="05000000000000000000" pitchFamily="2" charset="2"/>
              <a:buChar char="v"/>
            </a:pPr>
            <a:r>
              <a:rPr lang="en-GB" sz="1600" dirty="0" smtClean="0"/>
              <a:t>Find a recipe for 4 people and rewrite it for 8 people, e.g. </a:t>
            </a:r>
          </a:p>
          <a:p>
            <a:r>
              <a:rPr lang="en-GB" sz="1600" dirty="0"/>
              <a:t>	</a:t>
            </a:r>
            <a:r>
              <a:rPr lang="en-GB" sz="1600" dirty="0" smtClean="0"/>
              <a:t>4 people			8people</a:t>
            </a:r>
          </a:p>
          <a:p>
            <a:r>
              <a:rPr lang="en-GB" sz="1600" dirty="0"/>
              <a:t>	</a:t>
            </a:r>
            <a:r>
              <a:rPr lang="en-GB" sz="1600" dirty="0" smtClean="0"/>
              <a:t>125g flour			250g flour</a:t>
            </a:r>
          </a:p>
          <a:p>
            <a:r>
              <a:rPr lang="en-GB" sz="1600" dirty="0"/>
              <a:t>	</a:t>
            </a:r>
            <a:r>
              <a:rPr lang="en-GB" sz="1600" dirty="0" smtClean="0"/>
              <a:t>50g butter			100g butter</a:t>
            </a:r>
          </a:p>
          <a:p>
            <a:r>
              <a:rPr lang="en-GB" sz="1600" dirty="0"/>
              <a:t>	</a:t>
            </a:r>
            <a:r>
              <a:rPr lang="en-GB" sz="1600" dirty="0" smtClean="0"/>
              <a:t>75g sugar			150g sugar</a:t>
            </a:r>
          </a:p>
          <a:p>
            <a:r>
              <a:rPr lang="en-GB" sz="1600" dirty="0" smtClean="0"/>
              <a:t>	30ml treacle		60ml treacle</a:t>
            </a:r>
          </a:p>
          <a:p>
            <a:r>
              <a:rPr lang="en-GB" sz="1600" dirty="0"/>
              <a:t>	</a:t>
            </a:r>
            <a:r>
              <a:rPr lang="en-GB" sz="1600" dirty="0" smtClean="0"/>
              <a:t>1 teaspoon ginger		2 teaspoons ginger</a:t>
            </a:r>
            <a:endParaRPr lang="en-GB" sz="1600" dirty="0" smtClean="0"/>
          </a:p>
          <a:p>
            <a:pPr marL="285750" indent="-285750">
              <a:buFont typeface="Wingdings" panose="05000000000000000000" pitchFamily="2" charset="2"/>
              <a:buChar char="v"/>
            </a:pPr>
            <a:r>
              <a:rPr lang="en-GB" sz="1600" dirty="0" smtClean="0"/>
              <a:t>Can you rewrite it for 3 people? Or 5 people?</a:t>
            </a:r>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a:p>
          <a:p>
            <a:r>
              <a:rPr lang="en-GB" sz="1600" b="1" u="sng" dirty="0" smtClean="0"/>
              <a:t>Connect four</a:t>
            </a:r>
          </a:p>
          <a:p>
            <a:pPr marL="285750" indent="-285750">
              <a:buFont typeface="Wingdings" panose="05000000000000000000" pitchFamily="2" charset="2"/>
              <a:buChar char="v"/>
            </a:pPr>
            <a:r>
              <a:rPr lang="en-GB" sz="1600" dirty="0" smtClean="0"/>
              <a:t>Draw a  6 x7 grid</a:t>
            </a:r>
          </a:p>
          <a:p>
            <a:pPr marL="285750" indent="-285750">
              <a:buFont typeface="Wingdings" panose="05000000000000000000" pitchFamily="2" charset="2"/>
              <a:buChar char="v"/>
            </a:pPr>
            <a:r>
              <a:rPr lang="en-GB" sz="1600" dirty="0" smtClean="0"/>
              <a:t>Fill it within numbers under 100. </a:t>
            </a:r>
          </a:p>
          <a:p>
            <a:pPr marL="285750" indent="-285750">
              <a:buFont typeface="Wingdings" panose="05000000000000000000" pitchFamily="2" charset="2"/>
              <a:buChar char="v"/>
            </a:pPr>
            <a:r>
              <a:rPr lang="en-GB" sz="1600" dirty="0" smtClean="0"/>
              <a:t>Take it in turns to roll a dice three times. </a:t>
            </a:r>
          </a:p>
          <a:p>
            <a:pPr marL="285750" indent="-285750">
              <a:buFont typeface="Wingdings" panose="05000000000000000000" pitchFamily="2" charset="2"/>
              <a:buChar char="v"/>
            </a:pPr>
            <a:r>
              <a:rPr lang="en-GB" sz="1600" dirty="0" smtClean="0"/>
              <a:t>Use all three numbers to make a number on the grid. </a:t>
            </a:r>
          </a:p>
          <a:p>
            <a:pPr marL="285750" indent="-285750">
              <a:buFont typeface="Wingdings" panose="05000000000000000000" pitchFamily="2" charset="2"/>
              <a:buChar char="v"/>
            </a:pPr>
            <a:r>
              <a:rPr lang="en-GB" sz="1600" dirty="0" smtClean="0"/>
              <a:t>You can add, subtract, multiply or divide the numbers, e.g. if you roll 3, 4 and 5 you could make 3 x4 -5 = 7, 54 ÷ 3 = 18, (4+5) x3= 27, and so on, </a:t>
            </a:r>
          </a:p>
          <a:p>
            <a:pPr marL="285750" indent="-285750">
              <a:buFont typeface="Wingdings" panose="05000000000000000000" pitchFamily="2" charset="2"/>
              <a:buChar char="v"/>
            </a:pPr>
            <a:r>
              <a:rPr lang="en-GB" sz="1600" dirty="0" smtClean="0"/>
              <a:t>Cover the number you make using a coin or counter. </a:t>
            </a:r>
          </a:p>
          <a:p>
            <a:pPr marL="285750" indent="-285750">
              <a:buFont typeface="Wingdings" panose="05000000000000000000" pitchFamily="2" charset="2"/>
              <a:buChar char="v"/>
            </a:pPr>
            <a:r>
              <a:rPr lang="en-GB" sz="1600" dirty="0" smtClean="0"/>
              <a:t>The first to get four of their counters in a straight line wins. </a:t>
            </a:r>
          </a:p>
        </p:txBody>
      </p:sp>
      <p:sp>
        <p:nvSpPr>
          <p:cNvPr id="22" name="AutoShape 2" descr="Image result for car number plate clip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93096" y="755576"/>
            <a:ext cx="2204864" cy="1543405"/>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2704158152"/>
              </p:ext>
            </p:extLst>
          </p:nvPr>
        </p:nvGraphicFramePr>
        <p:xfrm>
          <a:off x="4000501" y="5108024"/>
          <a:ext cx="2497458" cy="2560320"/>
        </p:xfrm>
        <a:graphic>
          <a:graphicData uri="http://schemas.openxmlformats.org/drawingml/2006/table">
            <a:tbl>
              <a:tblPr firstRow="1" bandRow="1">
                <a:tableStyleId>{5C22544A-7EE6-4342-B048-85BDC9FD1C3A}</a:tableStyleId>
              </a:tblPr>
              <a:tblGrid>
                <a:gridCol w="416243"/>
                <a:gridCol w="416243"/>
                <a:gridCol w="416243"/>
                <a:gridCol w="416243"/>
                <a:gridCol w="416243"/>
                <a:gridCol w="416243"/>
              </a:tblGrid>
              <a:tr h="339466">
                <a:tc>
                  <a:txBody>
                    <a:bodyPr/>
                    <a:lstStyle/>
                    <a:p>
                      <a:pPr algn="ctr"/>
                      <a:r>
                        <a:rPr lang="en-GB" dirty="0" smtClean="0">
                          <a:solidFill>
                            <a:schemeClr val="tx1"/>
                          </a:solidFill>
                        </a:rPr>
                        <a:t>26</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rPr>
                        <a:t>54</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rPr>
                        <a:t>47</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rPr>
                        <a:t>21</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rPr>
                        <a:t>19</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smtClean="0">
                          <a:solidFill>
                            <a:schemeClr val="tx1"/>
                          </a:solidFill>
                        </a:rPr>
                        <a:t>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9466">
                <a:tc>
                  <a:txBody>
                    <a:bodyPr/>
                    <a:lstStyle/>
                    <a:p>
                      <a:pPr algn="ctr"/>
                      <a:r>
                        <a:rPr lang="en-GB" b="1" dirty="0" smtClean="0">
                          <a:solidFill>
                            <a:schemeClr val="tx1"/>
                          </a:solidFill>
                        </a:rPr>
                        <a:t>38</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9</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25</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67</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56</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31</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9466">
                <a:tc>
                  <a:txBody>
                    <a:bodyPr/>
                    <a:lstStyle/>
                    <a:p>
                      <a:pPr algn="ctr"/>
                      <a:r>
                        <a:rPr lang="en-GB" b="1" dirty="0" smtClean="0">
                          <a:solidFill>
                            <a:schemeClr val="tx1"/>
                          </a:solidFill>
                        </a:rPr>
                        <a:t>49</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13</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39</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41</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6</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1</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9466">
                <a:tc>
                  <a:txBody>
                    <a:bodyPr/>
                    <a:lstStyle/>
                    <a:p>
                      <a:pPr algn="ctr"/>
                      <a:r>
                        <a:rPr lang="en-GB" b="1" dirty="0" smtClean="0">
                          <a:solidFill>
                            <a:schemeClr val="tx1"/>
                          </a:solidFill>
                        </a:rPr>
                        <a:t>75</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28</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90</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14</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50</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81</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9466">
                <a:tc>
                  <a:txBody>
                    <a:bodyPr/>
                    <a:lstStyle/>
                    <a:p>
                      <a:pPr algn="ctr"/>
                      <a:r>
                        <a:rPr lang="en-GB" b="1" dirty="0" smtClean="0">
                          <a:solidFill>
                            <a:schemeClr val="tx1"/>
                          </a:solidFill>
                        </a:rPr>
                        <a:t>23</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43</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4</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37</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45</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29</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9466">
                <a:tc>
                  <a:txBody>
                    <a:bodyPr/>
                    <a:lstStyle/>
                    <a:p>
                      <a:pPr algn="ctr"/>
                      <a:r>
                        <a:rPr lang="en-GB" b="1" dirty="0" smtClean="0">
                          <a:solidFill>
                            <a:schemeClr val="tx1"/>
                          </a:solidFill>
                        </a:rPr>
                        <a:t>72</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34</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7</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58</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17</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36</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9466">
                <a:tc>
                  <a:txBody>
                    <a:bodyPr/>
                    <a:lstStyle/>
                    <a:p>
                      <a:pPr algn="ctr"/>
                      <a:r>
                        <a:rPr lang="en-GB" b="1" dirty="0" smtClean="0">
                          <a:solidFill>
                            <a:schemeClr val="tx1"/>
                          </a:solidFill>
                        </a:rPr>
                        <a:t>2</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55</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11</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22</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40</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b="1" dirty="0" smtClean="0">
                          <a:solidFill>
                            <a:schemeClr val="tx1"/>
                          </a:solidFill>
                        </a:rPr>
                        <a:t>42</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0480" y="5148064"/>
            <a:ext cx="1526432" cy="1561931"/>
          </a:xfrm>
          <a:prstGeom prst="rect">
            <a:avLst/>
          </a:prstGeom>
        </p:spPr>
      </p:pic>
    </p:spTree>
    <p:extLst>
      <p:ext uri="{BB962C8B-B14F-4D97-AF65-F5344CB8AC3E}">
        <p14:creationId xmlns:p14="http://schemas.microsoft.com/office/powerpoint/2010/main" val="2900559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738</Words>
  <Application>Microsoft Office PowerPoint</Application>
  <PresentationFormat>On-screen Show (4:3)</PresentationFormat>
  <Paragraphs>134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natalie.townley</dc:creator>
  <cp:lastModifiedBy>natalie.townley</cp:lastModifiedBy>
  <cp:revision>44</cp:revision>
  <cp:lastPrinted>2019-07-02T14:09:33Z</cp:lastPrinted>
  <dcterms:created xsi:type="dcterms:W3CDTF">2019-07-02T12:09:59Z</dcterms:created>
  <dcterms:modified xsi:type="dcterms:W3CDTF">2019-09-22T10:34:26Z</dcterms:modified>
</cp:coreProperties>
</file>