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2094"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E4B5E0E-BD31-453C-B8C4-7E2671C7B71D}" type="datetimeFigureOut">
              <a:rPr lang="en-GB" smtClean="0"/>
              <a:t>22/09/2019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2024944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4B5E0E-BD31-453C-B8C4-7E2671C7B71D}" type="datetimeFigureOut">
              <a:rPr lang="en-GB" smtClean="0"/>
              <a:t>22/09/2019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2863086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4B5E0E-BD31-453C-B8C4-7E2671C7B71D}" type="datetimeFigureOut">
              <a:rPr lang="en-GB" smtClean="0"/>
              <a:t>22/09/2019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873024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4B5E0E-BD31-453C-B8C4-7E2671C7B71D}" type="datetimeFigureOut">
              <a:rPr lang="en-GB" smtClean="0"/>
              <a:t>22/09/2019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2104748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4B5E0E-BD31-453C-B8C4-7E2671C7B71D}" type="datetimeFigureOut">
              <a:rPr lang="en-GB" smtClean="0"/>
              <a:t>22/09/2019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2697557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E4B5E0E-BD31-453C-B8C4-7E2671C7B71D}" type="datetimeFigureOut">
              <a:rPr lang="en-GB" smtClean="0"/>
              <a:t>22/09/2019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1998879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E4B5E0E-BD31-453C-B8C4-7E2671C7B71D}" type="datetimeFigureOut">
              <a:rPr lang="en-GB" smtClean="0"/>
              <a:t>22/09/2019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4169600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E4B5E0E-BD31-453C-B8C4-7E2671C7B71D}" type="datetimeFigureOut">
              <a:rPr lang="en-GB" smtClean="0"/>
              <a:t>22/09/2019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3716446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4B5E0E-BD31-453C-B8C4-7E2671C7B71D}" type="datetimeFigureOut">
              <a:rPr lang="en-GB" smtClean="0"/>
              <a:t>22/09/2019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1749576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B5E0E-BD31-453C-B8C4-7E2671C7B71D}" type="datetimeFigureOut">
              <a:rPr lang="en-GB" smtClean="0"/>
              <a:t>22/09/2019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4265654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4B5E0E-BD31-453C-B8C4-7E2671C7B71D}" type="datetimeFigureOut">
              <a:rPr lang="en-GB" smtClean="0"/>
              <a:t>22/09/2019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CF1F7D-F77B-4A81-BD8E-B6E722C870E9}" type="slidenum">
              <a:rPr lang="en-GB" smtClean="0"/>
              <a:t>‹#›</a:t>
            </a:fld>
            <a:endParaRPr lang="en-GB"/>
          </a:p>
        </p:txBody>
      </p:sp>
    </p:spTree>
    <p:extLst>
      <p:ext uri="{BB962C8B-B14F-4D97-AF65-F5344CB8AC3E}">
        <p14:creationId xmlns:p14="http://schemas.microsoft.com/office/powerpoint/2010/main" val="1280950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E4B5E0E-BD31-453C-B8C4-7E2671C7B71D}" type="datetimeFigureOut">
              <a:rPr lang="en-GB" smtClean="0"/>
              <a:t>22/09/2019</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F1CF1F7D-F77B-4A81-BD8E-B6E722C870E9}" type="slidenum">
              <a:rPr lang="en-GB" smtClean="0"/>
              <a:t>‹#›</a:t>
            </a:fld>
            <a:endParaRPr lang="en-GB"/>
          </a:p>
        </p:txBody>
      </p:sp>
    </p:spTree>
    <p:extLst>
      <p:ext uri="{BB962C8B-B14F-4D97-AF65-F5344CB8AC3E}">
        <p14:creationId xmlns:p14="http://schemas.microsoft.com/office/powerpoint/2010/main" val="3716596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648" y="7210162"/>
            <a:ext cx="6336704" cy="1754326"/>
          </a:xfrm>
          <a:prstGeom prst="rect">
            <a:avLst/>
          </a:prstGeom>
          <a:noFill/>
        </p:spPr>
        <p:txBody>
          <a:bodyPr wrap="square" rtlCol="0">
            <a:spAutoFit/>
          </a:bodyPr>
          <a:lstStyle/>
          <a:p>
            <a:pPr algn="just"/>
            <a:r>
              <a:rPr lang="en-GB" dirty="0" smtClean="0"/>
              <a:t>At St Michael’s  CE VA Primary School our aim is to work in partnership with you to enhance your child’s progress and enjoyment of Maths! This  leaflet is an aid to help you to support your child to develop their understanding of the range of Maths concepts they will cover while in school. It aims to offer ideas of fun activities to engage your child’s love of Maths at home. </a:t>
            </a:r>
            <a:endParaRPr lang="en-GB" dirty="0"/>
          </a:p>
        </p:txBody>
      </p:sp>
      <p:pic>
        <p:nvPicPr>
          <p:cNvPr id="5" name="officeArt object"/>
          <p:cNvPicPr/>
          <p:nvPr/>
        </p:nvPicPr>
        <p:blipFill>
          <a:blip r:embed="rId2">
            <a:extLst/>
          </a:blip>
          <a:stretch>
            <a:fillRect/>
          </a:stretch>
        </p:blipFill>
        <p:spPr>
          <a:xfrm>
            <a:off x="439852" y="323528"/>
            <a:ext cx="1523121" cy="1780784"/>
          </a:xfrm>
          <a:prstGeom prst="rect">
            <a:avLst/>
          </a:prstGeom>
          <a:ln w="12700" cap="flat">
            <a:noFill/>
            <a:miter lim="400000"/>
          </a:ln>
          <a:effectLst/>
        </p:spPr>
      </p:pic>
      <p:sp>
        <p:nvSpPr>
          <p:cNvPr id="6" name="Rectangle 5"/>
          <p:cNvSpPr/>
          <p:nvPr/>
        </p:nvSpPr>
        <p:spPr>
          <a:xfrm>
            <a:off x="1847460" y="489155"/>
            <a:ext cx="4677884" cy="1200329"/>
          </a:xfrm>
          <a:prstGeom prst="rect">
            <a:avLst/>
          </a:prstGeom>
        </p:spPr>
        <p:txBody>
          <a:bodyPr wrap="square">
            <a:spAutoFit/>
          </a:bodyPr>
          <a:lstStyle/>
          <a:p>
            <a:pPr algn="ctr"/>
            <a:r>
              <a:rPr lang="en-US" sz="3600" b="1" u="sng" dirty="0"/>
              <a:t>St </a:t>
            </a:r>
            <a:r>
              <a:rPr lang="en-US" sz="3600" b="1" u="sng" dirty="0" smtClean="0"/>
              <a:t>Michael’s </a:t>
            </a:r>
            <a:r>
              <a:rPr lang="en-US" sz="3600" b="1" u="sng" dirty="0"/>
              <a:t>CE VA Primary School</a:t>
            </a:r>
            <a:endParaRPr lang="en-GB" sz="3600" dirty="0"/>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35211" b="50000"/>
          <a:stretch/>
        </p:blipFill>
        <p:spPr>
          <a:xfrm>
            <a:off x="294480" y="2267744"/>
            <a:ext cx="3998616" cy="992413"/>
          </a:xfrm>
          <a:prstGeom prst="rect">
            <a:avLst/>
          </a:prstGeom>
        </p:spPr>
      </p:pic>
      <p:pic>
        <p:nvPicPr>
          <p:cNvPr id="12" name="Picture 11"/>
          <p:cNvPicPr>
            <a:picLocks noChangeAspect="1"/>
          </p:cNvPicPr>
          <p:nvPr/>
        </p:nvPicPr>
        <p:blipFill rotWithShape="1">
          <a:blip r:embed="rId3">
            <a:extLst>
              <a:ext uri="{28A0092B-C50C-407E-A947-70E740481C1C}">
                <a14:useLocalDpi xmlns:a14="http://schemas.microsoft.com/office/drawing/2010/main" val="0"/>
              </a:ext>
            </a:extLst>
          </a:blip>
          <a:srcRect l="35211" t="50000"/>
          <a:stretch/>
        </p:blipFill>
        <p:spPr>
          <a:xfrm>
            <a:off x="2996952" y="2279902"/>
            <a:ext cx="4041347" cy="1003019"/>
          </a:xfrm>
          <a:prstGeom prst="rect">
            <a:avLst/>
          </a:prstGeom>
        </p:spPr>
      </p:pic>
      <p:sp>
        <p:nvSpPr>
          <p:cNvPr id="10" name="Rectangle 9"/>
          <p:cNvSpPr/>
          <p:nvPr/>
        </p:nvSpPr>
        <p:spPr>
          <a:xfrm>
            <a:off x="4941168" y="5004048"/>
            <a:ext cx="1440160" cy="5040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rPr>
              <a:t>Year </a:t>
            </a:r>
            <a:r>
              <a:rPr lang="en-GB" b="1" dirty="0" smtClean="0">
                <a:solidFill>
                  <a:schemeClr val="tx1"/>
                </a:solidFill>
              </a:rPr>
              <a:t>5</a:t>
            </a:r>
            <a:endParaRPr lang="en-GB" b="1" dirty="0">
              <a:solidFill>
                <a:schemeClr val="tx1"/>
              </a:solidFill>
            </a:endParaRPr>
          </a:p>
        </p:txBody>
      </p:sp>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b="7747"/>
          <a:stretch/>
        </p:blipFill>
        <p:spPr>
          <a:xfrm>
            <a:off x="510504" y="3275856"/>
            <a:ext cx="4286648" cy="3954577"/>
          </a:xfrm>
          <a:prstGeom prst="rect">
            <a:avLst/>
          </a:prstGeom>
        </p:spPr>
      </p:pic>
    </p:spTree>
    <p:extLst>
      <p:ext uri="{BB962C8B-B14F-4D97-AF65-F5344CB8AC3E}">
        <p14:creationId xmlns:p14="http://schemas.microsoft.com/office/powerpoint/2010/main" val="2606722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640" y="179512"/>
            <a:ext cx="6552728" cy="9033242"/>
          </a:xfrm>
          <a:prstGeom prst="rect">
            <a:avLst/>
          </a:prstGeom>
          <a:noFill/>
        </p:spPr>
        <p:txBody>
          <a:bodyPr wrap="square" rtlCol="0">
            <a:spAutoFit/>
          </a:bodyPr>
          <a:lstStyle/>
          <a:p>
            <a:endParaRPr lang="en-GB" sz="1600" dirty="0" smtClean="0"/>
          </a:p>
          <a:p>
            <a:endParaRPr lang="en-GB" sz="1600" dirty="0"/>
          </a:p>
          <a:p>
            <a:endParaRPr lang="en-GB" sz="1600" dirty="0" smtClean="0"/>
          </a:p>
          <a:p>
            <a:r>
              <a:rPr lang="en-GB" sz="1600" dirty="0" smtClean="0"/>
              <a:t>During </a:t>
            </a:r>
            <a:r>
              <a:rPr lang="en-GB" sz="1600" dirty="0" smtClean="0"/>
              <a:t>Year </a:t>
            </a:r>
            <a:r>
              <a:rPr lang="en-GB" sz="1600" dirty="0"/>
              <a:t>5</a:t>
            </a:r>
            <a:r>
              <a:rPr lang="en-GB" sz="1600" dirty="0" smtClean="0"/>
              <a:t> </a:t>
            </a:r>
            <a:r>
              <a:rPr lang="en-GB" sz="1600" dirty="0" smtClean="0"/>
              <a:t>most children </a:t>
            </a:r>
            <a:r>
              <a:rPr lang="en-GB" sz="1600" dirty="0"/>
              <a:t> </a:t>
            </a:r>
            <a:r>
              <a:rPr lang="en-GB" sz="1600" dirty="0" smtClean="0"/>
              <a:t>will learn  how to</a:t>
            </a:r>
            <a:r>
              <a:rPr lang="en-GB" sz="1600" dirty="0" smtClean="0"/>
              <a:t>:</a:t>
            </a:r>
          </a:p>
          <a:p>
            <a:endParaRPr lang="en-GB" sz="1600" dirty="0" smtClean="0"/>
          </a:p>
          <a:p>
            <a:pPr marL="285750" indent="-285750">
              <a:buFont typeface="Arial" panose="020B0604020202020204" pitchFamily="34" charset="0"/>
              <a:buChar char="•"/>
            </a:pPr>
            <a:r>
              <a:rPr lang="en-GB" sz="1600" dirty="0" smtClean="0"/>
              <a:t>Read, write, order, round and compare numbers up to 1, 000, 000</a:t>
            </a:r>
          </a:p>
          <a:p>
            <a:pPr marL="285750" indent="-285750">
              <a:buFont typeface="Arial" panose="020B0604020202020204" pitchFamily="34" charset="0"/>
              <a:buChar char="•"/>
            </a:pPr>
            <a:r>
              <a:rPr lang="en-GB" sz="1600" dirty="0" smtClean="0"/>
              <a:t>Count forward and back in steps of 10. </a:t>
            </a:r>
          </a:p>
          <a:p>
            <a:pPr marL="285750" indent="-285750">
              <a:buFont typeface="Arial" panose="020B0604020202020204" pitchFamily="34" charset="0"/>
              <a:buChar char="•"/>
            </a:pPr>
            <a:r>
              <a:rPr lang="en-GB" sz="1600" dirty="0" smtClean="0"/>
              <a:t>Solve problems involving numbers. </a:t>
            </a:r>
          </a:p>
          <a:p>
            <a:pPr marL="285750" indent="-285750">
              <a:buFont typeface="Arial" panose="020B0604020202020204" pitchFamily="34" charset="0"/>
              <a:buChar char="•"/>
            </a:pPr>
            <a:r>
              <a:rPr lang="en-GB" sz="1600" dirty="0" smtClean="0"/>
              <a:t>Recognise and use negative numbers in a context. </a:t>
            </a:r>
          </a:p>
          <a:p>
            <a:pPr marL="285750" indent="-285750">
              <a:buFont typeface="Arial" panose="020B0604020202020204" pitchFamily="34" charset="0"/>
              <a:buChar char="•"/>
            </a:pPr>
            <a:r>
              <a:rPr lang="en-GB" sz="1600" dirty="0" smtClean="0"/>
              <a:t>Find factors, prime numbers and prime factors of numbers. </a:t>
            </a:r>
          </a:p>
          <a:p>
            <a:pPr marL="285750" indent="-285750">
              <a:buFont typeface="Arial" panose="020B0604020202020204" pitchFamily="34" charset="0"/>
              <a:buChar char="•"/>
            </a:pPr>
            <a:r>
              <a:rPr lang="en-GB" sz="1600" dirty="0" smtClean="0"/>
              <a:t>Use square and cube numbers. </a:t>
            </a:r>
          </a:p>
          <a:p>
            <a:pPr marL="285750" indent="-285750">
              <a:buFont typeface="Arial" panose="020B0604020202020204" pitchFamily="34" charset="0"/>
              <a:buChar char="•"/>
            </a:pPr>
            <a:r>
              <a:rPr lang="en-GB" sz="1600" dirty="0" smtClean="0"/>
              <a:t>Multiply and divide whole numbers mentally. </a:t>
            </a:r>
          </a:p>
          <a:p>
            <a:pPr marL="285750" indent="-285750">
              <a:buFont typeface="Arial" panose="020B0604020202020204" pitchFamily="34" charset="0"/>
              <a:buChar char="•"/>
            </a:pPr>
            <a:r>
              <a:rPr lang="en-GB" sz="1600" dirty="0" smtClean="0"/>
              <a:t>Multiply  numbers by 10, 100 and 1000. </a:t>
            </a:r>
          </a:p>
          <a:p>
            <a:pPr marL="285750" indent="-285750">
              <a:buFont typeface="Arial" panose="020B0604020202020204" pitchFamily="34" charset="0"/>
              <a:buChar char="•"/>
            </a:pPr>
            <a:r>
              <a:rPr lang="en-GB" sz="1600" dirty="0" smtClean="0"/>
              <a:t>Use written methods to multiply and divide Thousands, hundreds, tens and ones by ones. </a:t>
            </a:r>
          </a:p>
          <a:p>
            <a:pPr marL="285750" indent="-285750">
              <a:buFont typeface="Arial" panose="020B0604020202020204" pitchFamily="34" charset="0"/>
              <a:buChar char="•"/>
            </a:pPr>
            <a:r>
              <a:rPr lang="en-GB" sz="1600" dirty="0" smtClean="0"/>
              <a:t>Compare and order fractions who have denominators that are multiples of the same number (3/10, 5/15, 9/20).</a:t>
            </a:r>
          </a:p>
          <a:p>
            <a:pPr marL="285750" indent="-285750">
              <a:buFont typeface="Arial" panose="020B0604020202020204" pitchFamily="34" charset="0"/>
              <a:buChar char="•"/>
            </a:pPr>
            <a:r>
              <a:rPr lang="en-GB" sz="1600" dirty="0" smtClean="0"/>
              <a:t>Find equivalent fractions. </a:t>
            </a:r>
          </a:p>
          <a:p>
            <a:pPr marL="285750" indent="-285750">
              <a:buFont typeface="Arial" panose="020B0604020202020204" pitchFamily="34" charset="0"/>
              <a:buChar char="•"/>
            </a:pPr>
            <a:r>
              <a:rPr lang="en-GB" sz="1600" dirty="0" smtClean="0"/>
              <a:t>Multiply proper fractions and mixed numbers by whole numbers. </a:t>
            </a:r>
          </a:p>
          <a:p>
            <a:pPr marL="285750" indent="-285750">
              <a:buFont typeface="Arial" panose="020B0604020202020204" pitchFamily="34" charset="0"/>
              <a:buChar char="•"/>
            </a:pPr>
            <a:r>
              <a:rPr lang="en-GB" sz="1600" dirty="0" smtClean="0"/>
              <a:t>Read and write decimals numbers as fractions. </a:t>
            </a:r>
          </a:p>
          <a:p>
            <a:pPr marL="285750" indent="-285750">
              <a:buFont typeface="Arial" panose="020B0604020202020204" pitchFamily="34" charset="0"/>
              <a:buChar char="•"/>
            </a:pPr>
            <a:r>
              <a:rPr lang="en-GB" sz="1600" dirty="0" smtClean="0"/>
              <a:t>Read, write, order and compare numbers with up to 3 decimal places. </a:t>
            </a:r>
          </a:p>
          <a:p>
            <a:pPr marL="285750" indent="-285750">
              <a:buFont typeface="Arial" panose="020B0604020202020204" pitchFamily="34" charset="0"/>
              <a:buChar char="•"/>
            </a:pPr>
            <a:r>
              <a:rPr lang="en-GB" sz="1600" dirty="0" smtClean="0"/>
              <a:t>Write % as fractions and as decimals. </a:t>
            </a:r>
          </a:p>
          <a:p>
            <a:pPr marL="285750" indent="-285750">
              <a:buFont typeface="Arial" panose="020B0604020202020204" pitchFamily="34" charset="0"/>
              <a:buChar char="•"/>
            </a:pPr>
            <a:r>
              <a:rPr lang="en-GB" sz="1600" dirty="0" smtClean="0"/>
              <a:t>Convert between metric units of measure. </a:t>
            </a:r>
          </a:p>
          <a:p>
            <a:pPr marL="285750" indent="-285750">
              <a:buFont typeface="Arial" panose="020B0604020202020204" pitchFamily="34" charset="0"/>
              <a:buChar char="•"/>
            </a:pPr>
            <a:r>
              <a:rPr lang="en-GB" sz="1600" dirty="0" smtClean="0"/>
              <a:t>Measure and calculate the perimeter of composite shapes in cm and m. </a:t>
            </a:r>
          </a:p>
          <a:p>
            <a:pPr marL="285750" indent="-285750">
              <a:buFont typeface="Arial" panose="020B0604020202020204" pitchFamily="34" charset="0"/>
              <a:buChar char="•"/>
            </a:pPr>
            <a:r>
              <a:rPr lang="en-GB" sz="1600" dirty="0" smtClean="0"/>
              <a:t>Calculate and compare the area of rectangles. </a:t>
            </a:r>
          </a:p>
          <a:p>
            <a:pPr marL="285750" indent="-285750">
              <a:buFont typeface="Arial" panose="020B0604020202020204" pitchFamily="34" charset="0"/>
              <a:buChar char="•"/>
            </a:pPr>
            <a:r>
              <a:rPr lang="en-GB" sz="1600" dirty="0" smtClean="0"/>
              <a:t>Estimate the area, volume and capacity. </a:t>
            </a:r>
          </a:p>
          <a:p>
            <a:pPr marL="285750" indent="-285750">
              <a:buFont typeface="Arial" panose="020B0604020202020204" pitchFamily="34" charset="0"/>
              <a:buChar char="•"/>
            </a:pPr>
            <a:r>
              <a:rPr lang="en-GB" sz="1600" dirty="0" smtClean="0"/>
              <a:t>Identify 3D shapes. </a:t>
            </a:r>
          </a:p>
          <a:p>
            <a:pPr marL="285750" indent="-285750">
              <a:buFont typeface="Arial" panose="020B0604020202020204" pitchFamily="34" charset="0"/>
              <a:buChar char="•"/>
            </a:pPr>
            <a:r>
              <a:rPr lang="en-GB" sz="1600" dirty="0" smtClean="0"/>
              <a:t>Identify regular and irregular polygons related to their properties. </a:t>
            </a:r>
          </a:p>
          <a:p>
            <a:pPr marL="285750" indent="-285750">
              <a:buFont typeface="Arial" panose="020B0604020202020204" pitchFamily="34" charset="0"/>
              <a:buChar char="•"/>
            </a:pPr>
            <a:r>
              <a:rPr lang="en-GB" sz="1600" dirty="0" smtClean="0"/>
              <a:t>Estimate and compare acute, obtuse and reflect angles.</a:t>
            </a:r>
          </a:p>
          <a:p>
            <a:pPr marL="285750" indent="-285750">
              <a:buFont typeface="Arial" panose="020B0604020202020204" pitchFamily="34" charset="0"/>
              <a:buChar char="•"/>
            </a:pPr>
            <a:r>
              <a:rPr lang="en-GB" sz="1600" dirty="0" smtClean="0"/>
              <a:t>Identify angles on a line and angles around a point. </a:t>
            </a:r>
          </a:p>
          <a:p>
            <a:pPr marL="285750" indent="-285750">
              <a:buFont typeface="Arial" panose="020B0604020202020204" pitchFamily="34" charset="0"/>
              <a:buChar char="•"/>
            </a:pPr>
            <a:r>
              <a:rPr lang="en-GB" sz="1600" dirty="0" smtClean="0"/>
              <a:t>Solve problem reading, completing, and interpreting information in a line graph, tables and timetables. </a:t>
            </a:r>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smtClean="0"/>
          </a:p>
          <a:p>
            <a:endParaRPr lang="en-GB" sz="500" dirty="0" smtClean="0"/>
          </a:p>
          <a:p>
            <a:pPr marL="285750" indent="-285750">
              <a:buFont typeface="Arial" panose="020B0604020202020204" pitchFamily="34" charset="0"/>
              <a:buChar char="•"/>
            </a:pPr>
            <a:endParaRPr lang="en-GB" sz="1600" dirty="0" smtClean="0"/>
          </a:p>
        </p:txBody>
      </p:sp>
    </p:spTree>
    <p:extLst>
      <p:ext uri="{BB962C8B-B14F-4D97-AF65-F5344CB8AC3E}">
        <p14:creationId xmlns:p14="http://schemas.microsoft.com/office/powerpoint/2010/main" val="2976706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6632" y="107504"/>
            <a:ext cx="6624736" cy="8602355"/>
          </a:xfrm>
          <a:prstGeom prst="rect">
            <a:avLst/>
          </a:prstGeom>
          <a:noFill/>
        </p:spPr>
        <p:txBody>
          <a:bodyPr wrap="square" rtlCol="0">
            <a:spAutoFit/>
          </a:bodyPr>
          <a:lstStyle/>
          <a:p>
            <a:pPr algn="ctr"/>
            <a:endParaRPr lang="en-GB" sz="1600" b="1" u="sng" dirty="0" smtClean="0"/>
          </a:p>
          <a:p>
            <a:pPr algn="ctr"/>
            <a:r>
              <a:rPr lang="en-GB" sz="1600" b="1" u="sng" dirty="0" smtClean="0"/>
              <a:t>Fun </a:t>
            </a:r>
            <a:r>
              <a:rPr lang="en-GB" sz="1600" b="1" u="sng" dirty="0" smtClean="0"/>
              <a:t>activities to do at home</a:t>
            </a:r>
          </a:p>
          <a:p>
            <a:endParaRPr lang="en-GB" sz="900" b="1" u="sng" dirty="0"/>
          </a:p>
          <a:p>
            <a:r>
              <a:rPr lang="en-GB" sz="1600" dirty="0" smtClean="0"/>
              <a:t>                             It is a known fact that playing card and board games can really  </a:t>
            </a:r>
          </a:p>
          <a:p>
            <a:r>
              <a:rPr lang="en-GB" sz="1600" dirty="0" smtClean="0"/>
              <a:t>                             help children’s Maths. </a:t>
            </a:r>
            <a:r>
              <a:rPr lang="en-GB" sz="1600" dirty="0"/>
              <a:t> </a:t>
            </a:r>
            <a:r>
              <a:rPr lang="en-GB" sz="1600" dirty="0" smtClean="0"/>
              <a:t>Adding dice scores, playing dominoes,  </a:t>
            </a:r>
          </a:p>
          <a:p>
            <a:r>
              <a:rPr lang="en-GB" sz="1600" dirty="0"/>
              <a:t> </a:t>
            </a:r>
            <a:r>
              <a:rPr lang="en-GB" sz="1600" dirty="0" smtClean="0"/>
              <a:t>                            track or card games all help children’s Mathematics. Some of  </a:t>
            </a:r>
          </a:p>
          <a:p>
            <a:r>
              <a:rPr lang="en-GB" sz="1600" dirty="0"/>
              <a:t> </a:t>
            </a:r>
            <a:r>
              <a:rPr lang="en-GB" sz="1600" dirty="0" smtClean="0"/>
              <a:t>                            the Year </a:t>
            </a:r>
            <a:r>
              <a:rPr lang="en-GB" sz="1600" dirty="0" smtClean="0"/>
              <a:t>5 </a:t>
            </a:r>
            <a:r>
              <a:rPr lang="en-GB" sz="1600" dirty="0" smtClean="0"/>
              <a:t>objectives may </a:t>
            </a:r>
            <a:r>
              <a:rPr lang="en-GB" sz="1600" dirty="0" smtClean="0"/>
              <a:t>be more complex then they seem. For example, a child may subtract 3994 from 9007 by writing it in columns, without realising it is quicker to count on from 3994 up to 9007 in their head. Understanding of the most efficient method and rapid recall of basic number facts is essential to create good foundations to learn future Maths concepts. </a:t>
            </a:r>
          </a:p>
          <a:p>
            <a:endParaRPr lang="en-GB" sz="1600" dirty="0" smtClean="0"/>
          </a:p>
          <a:p>
            <a:endParaRPr lang="en-GB" sz="1600" dirty="0"/>
          </a:p>
          <a:p>
            <a:r>
              <a:rPr lang="en-GB" sz="1600" b="1" u="sng" dirty="0" smtClean="0"/>
              <a:t>Decimal number plates</a:t>
            </a:r>
          </a:p>
          <a:p>
            <a:pPr marL="285750" indent="-285750">
              <a:buFont typeface="Wingdings" panose="05000000000000000000" pitchFamily="2" charset="2"/>
              <a:buChar char="v"/>
            </a:pPr>
            <a:r>
              <a:rPr lang="en-GB" sz="1600" dirty="0" smtClean="0"/>
              <a:t>Each choose a number plate with three digits. </a:t>
            </a:r>
          </a:p>
          <a:p>
            <a:pPr marL="285750" indent="-285750">
              <a:buFont typeface="Wingdings" panose="05000000000000000000" pitchFamily="2" charset="2"/>
              <a:buChar char="v"/>
            </a:pPr>
            <a:r>
              <a:rPr lang="en-GB" sz="1600" dirty="0" smtClean="0"/>
              <a:t>Choose two of the digits , e.g. 4 and 6. Make the smallest and largest numbers you can, each write 1 decimal places, e.g. 4.6 and 6.4. </a:t>
            </a:r>
          </a:p>
          <a:p>
            <a:pPr marL="285750" indent="-285750">
              <a:buFont typeface="Wingdings" panose="05000000000000000000" pitchFamily="2" charset="2"/>
              <a:buChar char="v"/>
            </a:pPr>
            <a:r>
              <a:rPr lang="en-GB" sz="1600" dirty="0" smtClean="0"/>
              <a:t>Now find the difference between the two decimal numbers,                               e.g. 6.4 – 4.6= 1.8</a:t>
            </a:r>
          </a:p>
          <a:p>
            <a:pPr marL="285750" indent="-285750">
              <a:buFont typeface="Wingdings" panose="05000000000000000000" pitchFamily="2" charset="2"/>
              <a:buChar char="v"/>
            </a:pPr>
            <a:r>
              <a:rPr lang="en-GB" sz="1600" dirty="0" smtClean="0"/>
              <a:t>Whoever makes the biggest difference scores 10 points</a:t>
            </a:r>
            <a:r>
              <a:rPr lang="en-GB" sz="1600" dirty="0" smtClean="0"/>
              <a:t>. </a:t>
            </a:r>
          </a:p>
          <a:p>
            <a:pPr marL="285750" indent="-285750">
              <a:buFont typeface="Wingdings" panose="05000000000000000000" pitchFamily="2" charset="2"/>
              <a:buChar char="v"/>
            </a:pPr>
            <a:r>
              <a:rPr lang="en-GB" sz="1600" dirty="0" smtClean="0"/>
              <a:t>The person with the most points wins. </a:t>
            </a:r>
          </a:p>
          <a:p>
            <a:r>
              <a:rPr lang="en-GB" sz="1600" dirty="0" smtClean="0"/>
              <a:t>Play the game again, but this time score 10 points for smallest difference, or 10 points for the biggest total. </a:t>
            </a:r>
          </a:p>
          <a:p>
            <a:endParaRPr lang="en-GB" sz="1600" dirty="0" smtClean="0"/>
          </a:p>
          <a:p>
            <a:endParaRPr lang="en-GB" sz="1600" dirty="0"/>
          </a:p>
          <a:p>
            <a:r>
              <a:rPr lang="en-GB" sz="1600" b="1" u="sng" dirty="0" smtClean="0"/>
              <a:t>Guess my number</a:t>
            </a:r>
          </a:p>
          <a:p>
            <a:pPr marL="285750" indent="-285750">
              <a:buFont typeface="Wingdings" panose="05000000000000000000" pitchFamily="2" charset="2"/>
              <a:buChar char="v"/>
            </a:pPr>
            <a:r>
              <a:rPr lang="en-GB" sz="1600" dirty="0" smtClean="0"/>
              <a:t>Choose a number between 0 and 1 with one decimal place, e.g. 0.6</a:t>
            </a:r>
          </a:p>
          <a:p>
            <a:pPr marL="285750" indent="-285750">
              <a:buFont typeface="Wingdings" panose="05000000000000000000" pitchFamily="2" charset="2"/>
              <a:buChar char="v"/>
            </a:pPr>
            <a:r>
              <a:rPr lang="en-GB" sz="1600" dirty="0" smtClean="0"/>
              <a:t>Challenge your child to ask you questions to guess your number. You may only answer ‘Yes’ or ‘No’. For example, they could ask questions like ‘Is it less than a half?’</a:t>
            </a:r>
          </a:p>
          <a:p>
            <a:pPr marL="285750" indent="-285750">
              <a:buFont typeface="Wingdings" panose="05000000000000000000" pitchFamily="2" charset="2"/>
              <a:buChar char="v"/>
            </a:pPr>
            <a:r>
              <a:rPr lang="en-GB" sz="1600" dirty="0" smtClean="0"/>
              <a:t>See if they can guess your number in fewer than 5 questions. </a:t>
            </a:r>
          </a:p>
          <a:p>
            <a:pPr marL="285750" indent="-285750">
              <a:buFont typeface="Wingdings" panose="05000000000000000000" pitchFamily="2" charset="2"/>
              <a:buChar char="v"/>
            </a:pPr>
            <a:r>
              <a:rPr lang="en-GB" sz="1600" dirty="0" smtClean="0"/>
              <a:t>Now let your child choose a mystery number for you to guess. </a:t>
            </a:r>
          </a:p>
          <a:p>
            <a:pPr marL="285750" indent="-285750">
              <a:buFont typeface="Wingdings" panose="05000000000000000000" pitchFamily="2" charset="2"/>
              <a:buChar char="v"/>
            </a:pPr>
            <a:r>
              <a:rPr lang="en-GB" sz="1600" dirty="0" smtClean="0"/>
              <a:t>Extend the game by choosing a number with one decimal</a:t>
            </a:r>
          </a:p>
          <a:p>
            <a:r>
              <a:rPr lang="en-GB" sz="1600" dirty="0" smtClean="0"/>
              <a:t> place between 1 and 10, e</a:t>
            </a:r>
            <a:r>
              <a:rPr lang="en-GB" sz="1600" dirty="0" smtClean="0"/>
              <a:t>.g. 3.6 . You may need more </a:t>
            </a:r>
          </a:p>
          <a:p>
            <a:r>
              <a:rPr lang="en-GB" sz="1600" dirty="0" smtClean="0"/>
              <a:t>questions. </a:t>
            </a:r>
            <a:endParaRPr lang="en-GB" sz="16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27384" y="-36512"/>
            <a:ext cx="1443716" cy="2088232"/>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2460" y="7645152"/>
            <a:ext cx="1505540" cy="1498848"/>
          </a:xfrm>
          <a:prstGeom prst="rect">
            <a:avLst/>
          </a:prstGeom>
        </p:spPr>
      </p:pic>
      <p:pic>
        <p:nvPicPr>
          <p:cNvPr id="7"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59737" t="27802" r="9365" b="57758"/>
          <a:stretch/>
        </p:blipFill>
        <p:spPr bwMode="auto">
          <a:xfrm>
            <a:off x="4365104" y="2924040"/>
            <a:ext cx="2435243" cy="6398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01926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624" y="147850"/>
            <a:ext cx="6813376" cy="8956298"/>
          </a:xfrm>
          <a:prstGeom prst="rect">
            <a:avLst/>
          </a:prstGeom>
          <a:noFill/>
        </p:spPr>
        <p:txBody>
          <a:bodyPr wrap="square" rtlCol="0">
            <a:spAutoFit/>
          </a:bodyPr>
          <a:lstStyle/>
          <a:p>
            <a:r>
              <a:rPr lang="en-GB" sz="1600" b="1" u="sng" dirty="0" smtClean="0"/>
              <a:t>Line it up</a:t>
            </a:r>
          </a:p>
          <a:p>
            <a:r>
              <a:rPr lang="en-GB" sz="1600" dirty="0" smtClean="0"/>
              <a:t>You need a ruler marked in centimetres and millimetres. </a:t>
            </a:r>
          </a:p>
          <a:p>
            <a:pPr marL="285750" indent="-285750">
              <a:buFont typeface="Wingdings" panose="05000000000000000000" pitchFamily="2" charset="2"/>
              <a:buChar char="v"/>
            </a:pPr>
            <a:r>
              <a:rPr lang="en-GB" sz="1600" dirty="0" smtClean="0"/>
              <a:t>Use the ruler to draw 10 different straight lines on a piece of paper. </a:t>
            </a:r>
          </a:p>
          <a:p>
            <a:pPr marL="285750" indent="-285750">
              <a:buFont typeface="Wingdings" panose="05000000000000000000" pitchFamily="2" charset="2"/>
              <a:buChar char="v"/>
            </a:pPr>
            <a:r>
              <a:rPr lang="en-GB" sz="1600" dirty="0" smtClean="0"/>
              <a:t>Ask your child to estimate the length of each line and write the                     estimate on the line. </a:t>
            </a:r>
          </a:p>
          <a:p>
            <a:pPr marL="285750" indent="-285750">
              <a:buFont typeface="Wingdings" panose="05000000000000000000" pitchFamily="2" charset="2"/>
              <a:buChar char="v"/>
            </a:pPr>
            <a:r>
              <a:rPr lang="en-GB" sz="1600" dirty="0" smtClean="0"/>
              <a:t>Now give them the ruler and ask them to measure each line to                           the nearest millimetre. </a:t>
            </a:r>
          </a:p>
          <a:p>
            <a:pPr marL="285750" indent="-285750">
              <a:buFont typeface="Wingdings" panose="05000000000000000000" pitchFamily="2" charset="2"/>
              <a:buChar char="v"/>
            </a:pPr>
            <a:r>
              <a:rPr lang="en-GB" sz="1600" dirty="0" smtClean="0"/>
              <a:t>Ask them to write the measurement next to the estimate, and                            work out the difference. </a:t>
            </a:r>
          </a:p>
          <a:p>
            <a:pPr marL="285750" indent="-285750">
              <a:buFont typeface="Wingdings" panose="05000000000000000000" pitchFamily="2" charset="2"/>
              <a:buChar char="v"/>
            </a:pPr>
            <a:r>
              <a:rPr lang="en-GB" sz="1600" dirty="0" smtClean="0"/>
              <a:t>A difference of 5 millimetres or less scores 10 points. A difference                               of 1 centimetre of less scores 5 points. </a:t>
            </a:r>
          </a:p>
          <a:p>
            <a:pPr marL="285750" indent="-285750">
              <a:buFont typeface="Wingdings" panose="05000000000000000000" pitchFamily="2" charset="2"/>
              <a:buChar char="v"/>
            </a:pPr>
            <a:r>
              <a:rPr lang="en-GB" sz="1600" dirty="0" smtClean="0"/>
              <a:t>How close to 100 points can he/she get?</a:t>
            </a:r>
          </a:p>
          <a:p>
            <a:pPr marL="285750" indent="-285750">
              <a:buFont typeface="Wingdings" panose="05000000000000000000" pitchFamily="2" charset="2"/>
              <a:buChar char="v"/>
            </a:pPr>
            <a:endParaRPr lang="en-GB" sz="1600" dirty="0"/>
          </a:p>
          <a:p>
            <a:r>
              <a:rPr lang="en-GB" sz="1600" b="1" u="sng" dirty="0" smtClean="0"/>
              <a:t>Telephone challenges</a:t>
            </a:r>
          </a:p>
          <a:p>
            <a:pPr marL="285750" indent="-285750">
              <a:buFont typeface="Wingdings" panose="05000000000000000000" pitchFamily="2" charset="2"/>
              <a:buChar char="v"/>
            </a:pPr>
            <a:r>
              <a:rPr lang="en-GB" sz="1600" dirty="0" smtClean="0"/>
              <a:t>Challenge your child to find numbers in the telephone book where the digits can be sued to make a given total, such as 42. </a:t>
            </a:r>
          </a:p>
          <a:p>
            <a:pPr marL="285750" indent="-285750">
              <a:buFont typeface="Wingdings" panose="05000000000000000000" pitchFamily="2" charset="2"/>
              <a:buChar char="v"/>
            </a:pPr>
            <a:r>
              <a:rPr lang="en-GB" sz="1600" dirty="0" smtClean="0"/>
              <a:t>Find as many possible in 10 minutes using a combination of                                       +, -, x and ÷</a:t>
            </a:r>
          </a:p>
          <a:p>
            <a:pPr marL="285750" indent="-285750">
              <a:buFont typeface="Wingdings" panose="05000000000000000000" pitchFamily="2" charset="2"/>
              <a:buChar char="v"/>
            </a:pPr>
            <a:r>
              <a:rPr lang="en-GB" sz="1600" dirty="0" smtClean="0"/>
              <a:t>On another day, see if they can beat their previous total. </a:t>
            </a:r>
          </a:p>
          <a:p>
            <a:pPr marL="285750" indent="-285750">
              <a:buFont typeface="Wingdings" panose="05000000000000000000" pitchFamily="2" charset="2"/>
              <a:buChar char="v"/>
            </a:pPr>
            <a:endParaRPr lang="en-GB" sz="1600" dirty="0"/>
          </a:p>
          <a:p>
            <a:r>
              <a:rPr lang="en-GB" sz="1600" b="1" u="sng" dirty="0" smtClean="0"/>
              <a:t>Favourite food</a:t>
            </a:r>
          </a:p>
          <a:p>
            <a:pPr marL="285750" indent="-285750">
              <a:buFont typeface="Wingdings" panose="05000000000000000000" pitchFamily="2" charset="2"/>
              <a:buChar char="v"/>
            </a:pPr>
            <a:r>
              <a:rPr lang="en-GB" sz="1600" dirty="0" smtClean="0"/>
              <a:t>After a shopping trip ask your child the cost of a favourite item of food. </a:t>
            </a:r>
          </a:p>
          <a:p>
            <a:pPr marL="285750" indent="-285750">
              <a:buFont typeface="Wingdings" panose="05000000000000000000" pitchFamily="2" charset="2"/>
              <a:buChar char="v"/>
            </a:pPr>
            <a:r>
              <a:rPr lang="en-GB" sz="1600" dirty="0" smtClean="0"/>
              <a:t>Ask them to work out what 7 of them would cost, or 8, or 9. </a:t>
            </a:r>
          </a:p>
          <a:p>
            <a:pPr marL="285750" indent="-285750">
              <a:buFont typeface="Wingdings" panose="05000000000000000000" pitchFamily="2" charset="2"/>
              <a:buChar char="v"/>
            </a:pPr>
            <a:r>
              <a:rPr lang="en-GB" sz="1600" dirty="0" smtClean="0"/>
              <a:t>How much change would there be from £50?</a:t>
            </a:r>
          </a:p>
          <a:p>
            <a:pPr marL="285750" indent="-285750">
              <a:buFont typeface="Wingdings" panose="05000000000000000000" pitchFamily="2" charset="2"/>
              <a:buChar char="v"/>
            </a:pPr>
            <a:r>
              <a:rPr lang="en-GB" sz="1600" dirty="0" smtClean="0"/>
              <a:t>Repeat with his/her least favourite food. </a:t>
            </a:r>
          </a:p>
          <a:p>
            <a:pPr marL="285750" indent="-285750">
              <a:buFont typeface="Wingdings" panose="05000000000000000000" pitchFamily="2" charset="2"/>
              <a:buChar char="v"/>
            </a:pPr>
            <a:r>
              <a:rPr lang="en-GB" sz="1600" dirty="0" smtClean="0"/>
              <a:t>What is the difference in cost between the two?</a:t>
            </a:r>
          </a:p>
          <a:p>
            <a:pPr marL="285750" indent="-285750">
              <a:buFont typeface="Wingdings" panose="05000000000000000000" pitchFamily="2" charset="2"/>
              <a:buChar char="v"/>
            </a:pPr>
            <a:endParaRPr lang="en-GB" sz="1600" dirty="0"/>
          </a:p>
          <a:p>
            <a:r>
              <a:rPr lang="en-GB" sz="1600" b="1" u="sng" dirty="0" smtClean="0"/>
              <a:t>What’s my number?</a:t>
            </a:r>
          </a:p>
          <a:p>
            <a:pPr marL="285750" indent="-285750">
              <a:buFont typeface="Wingdings" panose="05000000000000000000" pitchFamily="2" charset="2"/>
              <a:buChar char="v"/>
            </a:pPr>
            <a:r>
              <a:rPr lang="en-GB" sz="1600" dirty="0" smtClean="0"/>
              <a:t>You need a set of digit cards. </a:t>
            </a:r>
          </a:p>
          <a:p>
            <a:pPr marL="285750" indent="-285750">
              <a:buFont typeface="Wingdings" panose="05000000000000000000" pitchFamily="2" charset="2"/>
              <a:buChar char="v"/>
            </a:pPr>
            <a:r>
              <a:rPr lang="en-GB" sz="1600" dirty="0" smtClean="0"/>
              <a:t>Challenge your child to make and read large numbers following instructions such as these: make 34, now 234, now 2348, 23 487, 123 487, 9 123 487</a:t>
            </a:r>
          </a:p>
          <a:p>
            <a:pPr marL="285750" indent="-285750">
              <a:buFont typeface="Wingdings" panose="05000000000000000000" pitchFamily="2" charset="2"/>
              <a:buChar char="v"/>
            </a:pPr>
            <a:r>
              <a:rPr lang="en-GB" sz="1600" dirty="0" smtClean="0"/>
              <a:t>Show the cards that show how many hundreds, tens, ones, millions, thousands, tens of thousands etc… there are. </a:t>
            </a:r>
          </a:p>
          <a:p>
            <a:pPr marL="285750" indent="-285750">
              <a:buFont typeface="Wingdings" panose="05000000000000000000" pitchFamily="2" charset="2"/>
              <a:buChar char="v"/>
            </a:pPr>
            <a:r>
              <a:rPr lang="en-GB" sz="1600" dirty="0" smtClean="0"/>
              <a:t>Then swap different digits and say whether they number is now bigger or smaller and by roughly how much- for example, 9 123 487 swap the digits 2 and 8: the number is now bigger by roughly 60 thousand. </a:t>
            </a:r>
          </a:p>
        </p:txBody>
      </p:sp>
      <p:sp>
        <p:nvSpPr>
          <p:cNvPr id="22" name="AutoShape 2" descr="Image result for car number plate clip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52393" y="971600"/>
            <a:ext cx="716967" cy="1617120"/>
          </a:xfrm>
          <a:prstGeom prst="rect">
            <a:avLst/>
          </a:prstGeom>
        </p:spPr>
      </p:pic>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b="11245"/>
          <a:stretch/>
        </p:blipFill>
        <p:spPr>
          <a:xfrm>
            <a:off x="4762106" y="5922380"/>
            <a:ext cx="1732500" cy="722712"/>
          </a:xfrm>
          <a:prstGeom prst="rect">
            <a:avLst/>
          </a:prstGeom>
        </p:spPr>
      </p:pic>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l="4491" t="2089" r="4299" b="12206"/>
          <a:stretch/>
        </p:blipFill>
        <p:spPr>
          <a:xfrm>
            <a:off x="5628356" y="3909695"/>
            <a:ext cx="934827" cy="1057897"/>
          </a:xfrm>
          <a:prstGeom prst="rect">
            <a:avLst/>
          </a:prstGeom>
        </p:spPr>
      </p:pic>
    </p:spTree>
    <p:extLst>
      <p:ext uri="{BB962C8B-B14F-4D97-AF65-F5344CB8AC3E}">
        <p14:creationId xmlns:p14="http://schemas.microsoft.com/office/powerpoint/2010/main" val="2900559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1006</Words>
  <Application>Microsoft Office PowerPoint</Application>
  <PresentationFormat>On-screen Show (4:3)</PresentationFormat>
  <Paragraphs>86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natalie.townley</dc:creator>
  <cp:lastModifiedBy>natalie.townley</cp:lastModifiedBy>
  <cp:revision>37</cp:revision>
  <cp:lastPrinted>2019-07-02T14:09:33Z</cp:lastPrinted>
  <dcterms:created xsi:type="dcterms:W3CDTF">2019-07-02T12:09:59Z</dcterms:created>
  <dcterms:modified xsi:type="dcterms:W3CDTF">2019-09-22T09:42:12Z</dcterms:modified>
</cp:coreProperties>
</file>