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2094" y="-10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E4B5E0E-BD31-453C-B8C4-7E2671C7B71D}" type="datetimeFigureOut">
              <a:rPr lang="en-GB" smtClean="0"/>
              <a:t>22/09/2019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CF1F7D-F77B-4A81-BD8E-B6E722C870E9}" type="slidenum">
              <a:rPr lang="en-GB" smtClean="0"/>
              <a:t>‹#›</a:t>
            </a:fld>
            <a:endParaRPr lang="en-GB"/>
          </a:p>
        </p:txBody>
      </p:sp>
    </p:spTree>
    <p:extLst>
      <p:ext uri="{BB962C8B-B14F-4D97-AF65-F5344CB8AC3E}">
        <p14:creationId xmlns:p14="http://schemas.microsoft.com/office/powerpoint/2010/main" val="2024944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4B5E0E-BD31-453C-B8C4-7E2671C7B71D}" type="datetimeFigureOut">
              <a:rPr lang="en-GB" smtClean="0"/>
              <a:t>22/09/2019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CF1F7D-F77B-4A81-BD8E-B6E722C870E9}" type="slidenum">
              <a:rPr lang="en-GB" smtClean="0"/>
              <a:t>‹#›</a:t>
            </a:fld>
            <a:endParaRPr lang="en-GB"/>
          </a:p>
        </p:txBody>
      </p:sp>
    </p:spTree>
    <p:extLst>
      <p:ext uri="{BB962C8B-B14F-4D97-AF65-F5344CB8AC3E}">
        <p14:creationId xmlns:p14="http://schemas.microsoft.com/office/powerpoint/2010/main" val="2863086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4B5E0E-BD31-453C-B8C4-7E2671C7B71D}" type="datetimeFigureOut">
              <a:rPr lang="en-GB" smtClean="0"/>
              <a:t>22/09/2019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CF1F7D-F77B-4A81-BD8E-B6E722C870E9}" type="slidenum">
              <a:rPr lang="en-GB" smtClean="0"/>
              <a:t>‹#›</a:t>
            </a:fld>
            <a:endParaRPr lang="en-GB"/>
          </a:p>
        </p:txBody>
      </p:sp>
    </p:spTree>
    <p:extLst>
      <p:ext uri="{BB962C8B-B14F-4D97-AF65-F5344CB8AC3E}">
        <p14:creationId xmlns:p14="http://schemas.microsoft.com/office/powerpoint/2010/main" val="873024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4B5E0E-BD31-453C-B8C4-7E2671C7B71D}" type="datetimeFigureOut">
              <a:rPr lang="en-GB" smtClean="0"/>
              <a:t>22/09/2019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CF1F7D-F77B-4A81-BD8E-B6E722C870E9}" type="slidenum">
              <a:rPr lang="en-GB" smtClean="0"/>
              <a:t>‹#›</a:t>
            </a:fld>
            <a:endParaRPr lang="en-GB"/>
          </a:p>
        </p:txBody>
      </p:sp>
    </p:spTree>
    <p:extLst>
      <p:ext uri="{BB962C8B-B14F-4D97-AF65-F5344CB8AC3E}">
        <p14:creationId xmlns:p14="http://schemas.microsoft.com/office/powerpoint/2010/main" val="2104748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4B5E0E-BD31-453C-B8C4-7E2671C7B71D}" type="datetimeFigureOut">
              <a:rPr lang="en-GB" smtClean="0"/>
              <a:t>22/09/2019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CF1F7D-F77B-4A81-BD8E-B6E722C870E9}" type="slidenum">
              <a:rPr lang="en-GB" smtClean="0"/>
              <a:t>‹#›</a:t>
            </a:fld>
            <a:endParaRPr lang="en-GB"/>
          </a:p>
        </p:txBody>
      </p:sp>
    </p:spTree>
    <p:extLst>
      <p:ext uri="{BB962C8B-B14F-4D97-AF65-F5344CB8AC3E}">
        <p14:creationId xmlns:p14="http://schemas.microsoft.com/office/powerpoint/2010/main" val="2697557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E4B5E0E-BD31-453C-B8C4-7E2671C7B71D}" type="datetimeFigureOut">
              <a:rPr lang="en-GB" smtClean="0"/>
              <a:t>22/09/2019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CF1F7D-F77B-4A81-BD8E-B6E722C870E9}" type="slidenum">
              <a:rPr lang="en-GB" smtClean="0"/>
              <a:t>‹#›</a:t>
            </a:fld>
            <a:endParaRPr lang="en-GB"/>
          </a:p>
        </p:txBody>
      </p:sp>
    </p:spTree>
    <p:extLst>
      <p:ext uri="{BB962C8B-B14F-4D97-AF65-F5344CB8AC3E}">
        <p14:creationId xmlns:p14="http://schemas.microsoft.com/office/powerpoint/2010/main" val="1998879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E4B5E0E-BD31-453C-B8C4-7E2671C7B71D}" type="datetimeFigureOut">
              <a:rPr lang="en-GB" smtClean="0"/>
              <a:t>22/09/2019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CF1F7D-F77B-4A81-BD8E-B6E722C870E9}" type="slidenum">
              <a:rPr lang="en-GB" smtClean="0"/>
              <a:t>‹#›</a:t>
            </a:fld>
            <a:endParaRPr lang="en-GB"/>
          </a:p>
        </p:txBody>
      </p:sp>
    </p:spTree>
    <p:extLst>
      <p:ext uri="{BB962C8B-B14F-4D97-AF65-F5344CB8AC3E}">
        <p14:creationId xmlns:p14="http://schemas.microsoft.com/office/powerpoint/2010/main" val="4169600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E4B5E0E-BD31-453C-B8C4-7E2671C7B71D}" type="datetimeFigureOut">
              <a:rPr lang="en-GB" smtClean="0"/>
              <a:t>22/09/2019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CF1F7D-F77B-4A81-BD8E-B6E722C870E9}" type="slidenum">
              <a:rPr lang="en-GB" smtClean="0"/>
              <a:t>‹#›</a:t>
            </a:fld>
            <a:endParaRPr lang="en-GB"/>
          </a:p>
        </p:txBody>
      </p:sp>
    </p:spTree>
    <p:extLst>
      <p:ext uri="{BB962C8B-B14F-4D97-AF65-F5344CB8AC3E}">
        <p14:creationId xmlns:p14="http://schemas.microsoft.com/office/powerpoint/2010/main" val="3716446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4B5E0E-BD31-453C-B8C4-7E2671C7B71D}" type="datetimeFigureOut">
              <a:rPr lang="en-GB" smtClean="0"/>
              <a:t>22/09/2019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CF1F7D-F77B-4A81-BD8E-B6E722C870E9}" type="slidenum">
              <a:rPr lang="en-GB" smtClean="0"/>
              <a:t>‹#›</a:t>
            </a:fld>
            <a:endParaRPr lang="en-GB"/>
          </a:p>
        </p:txBody>
      </p:sp>
    </p:spTree>
    <p:extLst>
      <p:ext uri="{BB962C8B-B14F-4D97-AF65-F5344CB8AC3E}">
        <p14:creationId xmlns:p14="http://schemas.microsoft.com/office/powerpoint/2010/main" val="1749576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4B5E0E-BD31-453C-B8C4-7E2671C7B71D}" type="datetimeFigureOut">
              <a:rPr lang="en-GB" smtClean="0"/>
              <a:t>22/09/2019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CF1F7D-F77B-4A81-BD8E-B6E722C870E9}" type="slidenum">
              <a:rPr lang="en-GB" smtClean="0"/>
              <a:t>‹#›</a:t>
            </a:fld>
            <a:endParaRPr lang="en-GB"/>
          </a:p>
        </p:txBody>
      </p:sp>
    </p:spTree>
    <p:extLst>
      <p:ext uri="{BB962C8B-B14F-4D97-AF65-F5344CB8AC3E}">
        <p14:creationId xmlns:p14="http://schemas.microsoft.com/office/powerpoint/2010/main" val="4265654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4B5E0E-BD31-453C-B8C4-7E2671C7B71D}" type="datetimeFigureOut">
              <a:rPr lang="en-GB" smtClean="0"/>
              <a:t>22/09/2019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CF1F7D-F77B-4A81-BD8E-B6E722C870E9}" type="slidenum">
              <a:rPr lang="en-GB" smtClean="0"/>
              <a:t>‹#›</a:t>
            </a:fld>
            <a:endParaRPr lang="en-GB"/>
          </a:p>
        </p:txBody>
      </p:sp>
    </p:spTree>
    <p:extLst>
      <p:ext uri="{BB962C8B-B14F-4D97-AF65-F5344CB8AC3E}">
        <p14:creationId xmlns:p14="http://schemas.microsoft.com/office/powerpoint/2010/main" val="1280950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E4B5E0E-BD31-453C-B8C4-7E2671C7B71D}" type="datetimeFigureOut">
              <a:rPr lang="en-GB" smtClean="0"/>
              <a:t>22/09/2019</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F1CF1F7D-F77B-4A81-BD8E-B6E722C870E9}" type="slidenum">
              <a:rPr lang="en-GB" smtClean="0"/>
              <a:t>‹#›</a:t>
            </a:fld>
            <a:endParaRPr lang="en-GB"/>
          </a:p>
        </p:txBody>
      </p:sp>
    </p:spTree>
    <p:extLst>
      <p:ext uri="{BB962C8B-B14F-4D97-AF65-F5344CB8AC3E}">
        <p14:creationId xmlns:p14="http://schemas.microsoft.com/office/powerpoint/2010/main" val="3716596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648" y="7066146"/>
            <a:ext cx="6336704" cy="1754326"/>
          </a:xfrm>
          <a:prstGeom prst="rect">
            <a:avLst/>
          </a:prstGeom>
          <a:noFill/>
        </p:spPr>
        <p:txBody>
          <a:bodyPr wrap="square" rtlCol="0">
            <a:spAutoFit/>
          </a:bodyPr>
          <a:lstStyle/>
          <a:p>
            <a:pPr algn="just"/>
            <a:r>
              <a:rPr lang="en-GB" dirty="0" smtClean="0"/>
              <a:t>At St Michael’s  CE VA Primary School our aim is to work in partnership with you to enhance your child’s progress and enjoyment of Maths! This  leaflet is an aid to help you to support your child to develop their understanding of the range of Maths concepts they will cover while in school. It aims to offer ideas of fun activities to engage your child’s love of Maths at home. </a:t>
            </a:r>
            <a:endParaRPr lang="en-GB" dirty="0"/>
          </a:p>
        </p:txBody>
      </p:sp>
      <p:pic>
        <p:nvPicPr>
          <p:cNvPr id="5" name="officeArt object"/>
          <p:cNvPicPr/>
          <p:nvPr/>
        </p:nvPicPr>
        <p:blipFill>
          <a:blip r:embed="rId2">
            <a:extLst/>
          </a:blip>
          <a:stretch>
            <a:fillRect/>
          </a:stretch>
        </p:blipFill>
        <p:spPr>
          <a:xfrm>
            <a:off x="439852" y="489155"/>
            <a:ext cx="1523121" cy="1780784"/>
          </a:xfrm>
          <a:prstGeom prst="rect">
            <a:avLst/>
          </a:prstGeom>
          <a:ln w="12700" cap="flat">
            <a:noFill/>
            <a:miter lim="400000"/>
          </a:ln>
          <a:effectLst/>
        </p:spPr>
      </p:pic>
      <p:sp>
        <p:nvSpPr>
          <p:cNvPr id="6" name="Rectangle 5"/>
          <p:cNvSpPr/>
          <p:nvPr/>
        </p:nvSpPr>
        <p:spPr>
          <a:xfrm>
            <a:off x="1847460" y="489155"/>
            <a:ext cx="4677884" cy="1200329"/>
          </a:xfrm>
          <a:prstGeom prst="rect">
            <a:avLst/>
          </a:prstGeom>
        </p:spPr>
        <p:txBody>
          <a:bodyPr wrap="square">
            <a:spAutoFit/>
          </a:bodyPr>
          <a:lstStyle/>
          <a:p>
            <a:pPr algn="ctr"/>
            <a:r>
              <a:rPr lang="en-US" sz="3600" b="1" u="sng" dirty="0"/>
              <a:t>St </a:t>
            </a:r>
            <a:r>
              <a:rPr lang="en-US" sz="3600" b="1" u="sng" dirty="0" smtClean="0"/>
              <a:t>Michael’s </a:t>
            </a:r>
            <a:r>
              <a:rPr lang="en-US" sz="3600" b="1" u="sng" dirty="0"/>
              <a:t>CE VA Primary School</a:t>
            </a:r>
            <a:endParaRPr lang="en-GB" sz="3600" dirty="0"/>
          </a:p>
        </p:txBody>
      </p:sp>
      <p:sp>
        <p:nvSpPr>
          <p:cNvPr id="7" name="Rectangle 6"/>
          <p:cNvSpPr/>
          <p:nvPr/>
        </p:nvSpPr>
        <p:spPr>
          <a:xfrm>
            <a:off x="5019129" y="4776733"/>
            <a:ext cx="1440160"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Year 4</a:t>
            </a:r>
            <a:endParaRPr lang="en-GB" b="1" dirty="0">
              <a:solidFill>
                <a:schemeClr val="tx1"/>
              </a:solidFill>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5211" b="50000"/>
          <a:stretch/>
        </p:blipFill>
        <p:spPr>
          <a:xfrm>
            <a:off x="294480" y="2411760"/>
            <a:ext cx="3998616" cy="992413"/>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35211" t="50000"/>
          <a:stretch/>
        </p:blipFill>
        <p:spPr>
          <a:xfrm>
            <a:off x="2996952" y="2423918"/>
            <a:ext cx="4041347" cy="100301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480" y="3436949"/>
            <a:ext cx="4584795" cy="3516538"/>
          </a:xfrm>
          <a:prstGeom prst="rect">
            <a:avLst/>
          </a:prstGeom>
        </p:spPr>
      </p:pic>
    </p:spTree>
    <p:extLst>
      <p:ext uri="{BB962C8B-B14F-4D97-AF65-F5344CB8AC3E}">
        <p14:creationId xmlns:p14="http://schemas.microsoft.com/office/powerpoint/2010/main" val="2606722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640" y="179512"/>
            <a:ext cx="6552728" cy="9448740"/>
          </a:xfrm>
          <a:prstGeom prst="rect">
            <a:avLst/>
          </a:prstGeom>
          <a:noFill/>
        </p:spPr>
        <p:txBody>
          <a:bodyPr wrap="square" rtlCol="0">
            <a:spAutoFit/>
          </a:bodyPr>
          <a:lstStyle/>
          <a:p>
            <a:r>
              <a:rPr lang="en-GB" sz="1600" dirty="0" smtClean="0"/>
              <a:t>During Year 4 most children </a:t>
            </a:r>
            <a:r>
              <a:rPr lang="en-GB" sz="1600" dirty="0"/>
              <a:t> </a:t>
            </a:r>
            <a:r>
              <a:rPr lang="en-GB" sz="1600" dirty="0" smtClean="0"/>
              <a:t>will learn  how to:</a:t>
            </a:r>
          </a:p>
          <a:p>
            <a:endParaRPr lang="en-GB" sz="500" dirty="0" smtClean="0"/>
          </a:p>
          <a:p>
            <a:pPr marL="285750" indent="-285750">
              <a:buFont typeface="Arial" panose="020B0604020202020204" pitchFamily="34" charset="0"/>
              <a:buChar char="•"/>
            </a:pPr>
            <a:r>
              <a:rPr lang="en-GB" sz="1600" dirty="0" smtClean="0"/>
              <a:t>Count from 0 in multiples of 6 , 7, 9, 25 and 1000. </a:t>
            </a:r>
          </a:p>
          <a:p>
            <a:pPr marL="285750" indent="-285750">
              <a:buFont typeface="Arial" panose="020B0604020202020204" pitchFamily="34" charset="0"/>
              <a:buChar char="•"/>
            </a:pPr>
            <a:r>
              <a:rPr lang="en-GB" sz="1600" dirty="0" smtClean="0"/>
              <a:t>Find 1000 more or less than a given number. </a:t>
            </a:r>
          </a:p>
          <a:p>
            <a:pPr marL="285750" indent="-285750">
              <a:buFont typeface="Arial" panose="020B0604020202020204" pitchFamily="34" charset="0"/>
              <a:buChar char="•"/>
            </a:pPr>
            <a:r>
              <a:rPr lang="en-GB" sz="1600" dirty="0" smtClean="0"/>
              <a:t>Count backwards through zero to include negative numbers. </a:t>
            </a:r>
          </a:p>
          <a:p>
            <a:pPr marL="285750" indent="-285750">
              <a:buFont typeface="Arial" panose="020B0604020202020204" pitchFamily="34" charset="0"/>
              <a:buChar char="•"/>
            </a:pPr>
            <a:r>
              <a:rPr lang="en-GB" sz="1600" dirty="0" smtClean="0"/>
              <a:t>Recognise the place value of each digit in a four-digit number (thousands, hundreds, tens and ones)</a:t>
            </a:r>
          </a:p>
          <a:p>
            <a:pPr marL="285750" indent="-285750">
              <a:buFont typeface="Arial" panose="020B0604020202020204" pitchFamily="34" charset="0"/>
              <a:buChar char="•"/>
            </a:pPr>
            <a:r>
              <a:rPr lang="en-GB" sz="1600" dirty="0" smtClean="0"/>
              <a:t>Order and compare numbers beyond 1000 and round any number to the nearest 10, 100 and 1000. </a:t>
            </a:r>
          </a:p>
          <a:p>
            <a:pPr marL="285750" indent="-285750">
              <a:buFont typeface="Arial" panose="020B0604020202020204" pitchFamily="34" charset="0"/>
              <a:buChar char="•"/>
            </a:pPr>
            <a:r>
              <a:rPr lang="en-GB" sz="1600" dirty="0" smtClean="0"/>
              <a:t>Add and subtract numbers with up to 4 digits using the column method. </a:t>
            </a:r>
          </a:p>
          <a:p>
            <a:pPr marL="285750" indent="-285750">
              <a:buFont typeface="Arial" panose="020B0604020202020204" pitchFamily="34" charset="0"/>
              <a:buChar char="•"/>
            </a:pPr>
            <a:r>
              <a:rPr lang="en-GB" sz="1600" dirty="0" smtClean="0"/>
              <a:t>Estimate and use the inverse operations to check answers to a calculation. </a:t>
            </a:r>
          </a:p>
          <a:p>
            <a:pPr marL="285750" indent="-285750">
              <a:buFont typeface="Arial" panose="020B0604020202020204" pitchFamily="34" charset="0"/>
              <a:buChar char="•"/>
            </a:pPr>
            <a:r>
              <a:rPr lang="en-GB" sz="1600" dirty="0" smtClean="0"/>
              <a:t>Solve addition and subtraction two-step problems deciding which operations and methods to use and why. </a:t>
            </a:r>
          </a:p>
          <a:p>
            <a:pPr marL="285750" indent="-285750">
              <a:buFont typeface="Arial" panose="020B0604020202020204" pitchFamily="34" charset="0"/>
              <a:buChar char="•"/>
            </a:pPr>
            <a:r>
              <a:rPr lang="en-GB" sz="1600" dirty="0" smtClean="0"/>
              <a:t>Use place value, known and derived facts to multiply and divide mentally, including multiplying by 0 and 1. </a:t>
            </a:r>
          </a:p>
          <a:p>
            <a:pPr marL="285750" indent="-285750">
              <a:buFont typeface="Arial" panose="020B0604020202020204" pitchFamily="34" charset="0"/>
              <a:buChar char="•"/>
            </a:pPr>
            <a:r>
              <a:rPr lang="en-GB" sz="1600" dirty="0" smtClean="0"/>
              <a:t>Multiply two digit and three digit numbers  by a one digit number using the gird method. </a:t>
            </a:r>
          </a:p>
          <a:p>
            <a:pPr marL="285750" indent="-285750">
              <a:buFont typeface="Arial" panose="020B0604020202020204" pitchFamily="34" charset="0"/>
              <a:buChar char="•"/>
            </a:pPr>
            <a:r>
              <a:rPr lang="en-GB" sz="1600" dirty="0" smtClean="0"/>
              <a:t>Recognise and show, using diagrams, families of common equivalent fractions and prove equivalence by simplifying fractions.</a:t>
            </a:r>
          </a:p>
          <a:p>
            <a:pPr marL="285750" indent="-285750">
              <a:buFont typeface="Arial" panose="020B0604020202020204" pitchFamily="34" charset="0"/>
              <a:buChar char="•"/>
            </a:pPr>
            <a:r>
              <a:rPr lang="en-GB" sz="1600" dirty="0" smtClean="0"/>
              <a:t>Count up and down in hundredths. </a:t>
            </a:r>
          </a:p>
          <a:p>
            <a:pPr marL="285750" indent="-285750">
              <a:buFont typeface="Arial" panose="020B0604020202020204" pitchFamily="34" charset="0"/>
              <a:buChar char="•"/>
            </a:pPr>
            <a:r>
              <a:rPr lang="en-GB" sz="1600" dirty="0" smtClean="0"/>
              <a:t>Add and subtract fractions with the same denominator. </a:t>
            </a:r>
          </a:p>
          <a:p>
            <a:pPr marL="285750" indent="-285750">
              <a:buFont typeface="Arial" panose="020B0604020202020204" pitchFamily="34" charset="0"/>
              <a:buChar char="•"/>
            </a:pPr>
            <a:r>
              <a:rPr lang="en-GB" sz="1600" dirty="0" smtClean="0"/>
              <a:t>Calculate a fraction of a number. </a:t>
            </a:r>
          </a:p>
          <a:p>
            <a:pPr marL="285750" indent="-285750">
              <a:buFont typeface="Arial" panose="020B0604020202020204" pitchFamily="34" charset="0"/>
              <a:buChar char="•"/>
            </a:pPr>
            <a:r>
              <a:rPr lang="en-GB" sz="1600" dirty="0" smtClean="0"/>
              <a:t>Recognise and write decimals equivalence of any number of tenths and hundredths. (E.g. 71/100 = 0.71)</a:t>
            </a:r>
          </a:p>
          <a:p>
            <a:pPr marL="285750" indent="-285750">
              <a:buFont typeface="Arial" panose="020B0604020202020204" pitchFamily="34" charset="0"/>
              <a:buChar char="•"/>
            </a:pPr>
            <a:r>
              <a:rPr lang="en-GB" sz="1600" dirty="0" smtClean="0"/>
              <a:t>Recognise and write decimal equivalents to ¼, ½ , ¾ </a:t>
            </a:r>
          </a:p>
          <a:p>
            <a:pPr marL="285750" indent="-285750">
              <a:buFont typeface="Arial" panose="020B0604020202020204" pitchFamily="34" charset="0"/>
              <a:buChar char="•"/>
            </a:pPr>
            <a:r>
              <a:rPr lang="en-GB" sz="1600" dirty="0" smtClean="0"/>
              <a:t>Find the effect of dividing a one digit number or two digit number by 10 and 100 and say the value of the digits in the answer. </a:t>
            </a:r>
          </a:p>
          <a:p>
            <a:pPr marL="285750" indent="-285750">
              <a:buFont typeface="Arial" panose="020B0604020202020204" pitchFamily="34" charset="0"/>
              <a:buChar char="•"/>
            </a:pPr>
            <a:r>
              <a:rPr lang="en-GB" sz="1600" dirty="0" smtClean="0"/>
              <a:t>Order, compare and round decimal numbers . </a:t>
            </a:r>
          </a:p>
          <a:p>
            <a:pPr marL="285750" indent="-285750">
              <a:buFont typeface="Arial" panose="020B0604020202020204" pitchFamily="34" charset="0"/>
              <a:buChar char="•"/>
            </a:pPr>
            <a:r>
              <a:rPr lang="en-GB" sz="1600" dirty="0" smtClean="0"/>
              <a:t>Convert between different units of measurements e.t. km to m, hours to minutes. </a:t>
            </a:r>
          </a:p>
          <a:p>
            <a:pPr marL="285750" indent="-285750">
              <a:buFont typeface="Arial" panose="020B0604020202020204" pitchFamily="34" charset="0"/>
              <a:buChar char="•"/>
            </a:pPr>
            <a:r>
              <a:rPr lang="en-GB" sz="1600" dirty="0" smtClean="0"/>
              <a:t>Measure and calculate the perimeter of a rectangle/ square. </a:t>
            </a:r>
          </a:p>
          <a:p>
            <a:pPr marL="285750" indent="-285750">
              <a:buFont typeface="Arial" panose="020B0604020202020204" pitchFamily="34" charset="0"/>
              <a:buChar char="•"/>
            </a:pPr>
            <a:r>
              <a:rPr lang="en-GB" sz="1600" dirty="0" smtClean="0"/>
              <a:t>Find the area of a rectangle by counting squares. </a:t>
            </a:r>
          </a:p>
          <a:p>
            <a:pPr marL="285750" indent="-285750">
              <a:buFont typeface="Arial" panose="020B0604020202020204" pitchFamily="34" charset="0"/>
              <a:buChar char="•"/>
            </a:pPr>
            <a:r>
              <a:rPr lang="en-GB" sz="1600" dirty="0" smtClean="0"/>
              <a:t>Estimate, compare and calculate different measures, including money in pounds and pence. </a:t>
            </a:r>
          </a:p>
          <a:p>
            <a:pPr marL="285750" indent="-285750">
              <a:buFont typeface="Arial" panose="020B0604020202020204" pitchFamily="34" charset="0"/>
              <a:buChar char="•"/>
            </a:pPr>
            <a:r>
              <a:rPr lang="en-GB" sz="1600" dirty="0" smtClean="0"/>
              <a:t>Read, write and convert time between analogue and digital 12 and 24 hour clocks. </a:t>
            </a:r>
          </a:p>
          <a:p>
            <a:pPr marL="285750" indent="-285750">
              <a:buFont typeface="Arial" panose="020B0604020202020204" pitchFamily="34" charset="0"/>
              <a:buChar char="•"/>
            </a:pPr>
            <a:endParaRPr lang="en-GB" sz="1600" dirty="0" smtClean="0"/>
          </a:p>
        </p:txBody>
      </p:sp>
    </p:spTree>
    <p:extLst>
      <p:ext uri="{BB962C8B-B14F-4D97-AF65-F5344CB8AC3E}">
        <p14:creationId xmlns:p14="http://schemas.microsoft.com/office/powerpoint/2010/main" val="2976706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632" y="107504"/>
            <a:ext cx="6624736" cy="9094797"/>
          </a:xfrm>
          <a:prstGeom prst="rect">
            <a:avLst/>
          </a:prstGeom>
          <a:noFill/>
        </p:spPr>
        <p:txBody>
          <a:bodyPr wrap="square" rtlCol="0">
            <a:spAutoFit/>
          </a:bodyPr>
          <a:lstStyle/>
          <a:p>
            <a:pPr algn="ctr"/>
            <a:r>
              <a:rPr lang="en-GB" sz="1600" b="1" u="sng" dirty="0" smtClean="0"/>
              <a:t>Fun activities to do at home</a:t>
            </a:r>
          </a:p>
          <a:p>
            <a:endParaRPr lang="en-GB" sz="900" b="1" u="sng" dirty="0"/>
          </a:p>
          <a:p>
            <a:r>
              <a:rPr lang="en-GB" sz="1600" dirty="0" smtClean="0"/>
              <a:t>                             It is a known fact that playing card and board games can really  </a:t>
            </a:r>
          </a:p>
          <a:p>
            <a:r>
              <a:rPr lang="en-GB" sz="1600" dirty="0" smtClean="0"/>
              <a:t>                             help children’s Maths. </a:t>
            </a:r>
            <a:r>
              <a:rPr lang="en-GB" sz="1600" dirty="0"/>
              <a:t> </a:t>
            </a:r>
            <a:r>
              <a:rPr lang="en-GB" sz="1600" dirty="0" smtClean="0"/>
              <a:t>Adding dice scores, playing dominoes,  </a:t>
            </a:r>
          </a:p>
          <a:p>
            <a:r>
              <a:rPr lang="en-GB" sz="1600" dirty="0"/>
              <a:t> </a:t>
            </a:r>
            <a:r>
              <a:rPr lang="en-GB" sz="1600" dirty="0" smtClean="0"/>
              <a:t>                            track or card games all help children’s Mathematics. Some of  </a:t>
            </a:r>
          </a:p>
          <a:p>
            <a:r>
              <a:rPr lang="en-GB" sz="1600" dirty="0"/>
              <a:t> </a:t>
            </a:r>
            <a:r>
              <a:rPr lang="en-GB" sz="1600" dirty="0" smtClean="0"/>
              <a:t>                            the Year </a:t>
            </a:r>
            <a:r>
              <a:rPr lang="en-GB" sz="1600" dirty="0" smtClean="0"/>
              <a:t>4 </a:t>
            </a:r>
            <a:r>
              <a:rPr lang="en-GB" sz="1600" dirty="0" smtClean="0"/>
              <a:t>objectives may be </a:t>
            </a:r>
            <a:r>
              <a:rPr lang="en-GB" sz="1600" dirty="0" smtClean="0"/>
              <a:t>more complex than they seem. For example, children may be able to subtract 497 from506 by writing it in columns without realising it is quicker to count on from 497 up to 506 in their heads. An understanding of the most efficient method and rapid recall of basic number facts is essential to create a good foundations to learn future Maths concepts. </a:t>
            </a:r>
          </a:p>
          <a:p>
            <a:endParaRPr lang="en-GB" sz="1600" b="1" u="sng" dirty="0"/>
          </a:p>
          <a:p>
            <a:r>
              <a:rPr lang="en-GB" sz="1600" b="1" u="sng" dirty="0" smtClean="0"/>
              <a:t>Times tables</a:t>
            </a:r>
          </a:p>
          <a:p>
            <a:r>
              <a:rPr lang="en-GB" sz="1600" dirty="0" smtClean="0"/>
              <a:t>Say together the six times tables forwards, then  backwards. Ask your child questions, such as: </a:t>
            </a:r>
          </a:p>
          <a:p>
            <a:r>
              <a:rPr lang="en-GB" sz="1600" dirty="0" smtClean="0"/>
              <a:t>-Nine sixes?                        -How many sixes in 42?                  -Six times four?</a:t>
            </a:r>
          </a:p>
          <a:p>
            <a:r>
              <a:rPr lang="en-GB" sz="1600" dirty="0" smtClean="0"/>
              <a:t>-Forty-eight divided by six?                        -Three multiplied by six?                                         </a:t>
            </a:r>
          </a:p>
          <a:p>
            <a:r>
              <a:rPr lang="en-GB" sz="1600" dirty="0" smtClean="0"/>
              <a:t>-Six times what equals sixty?                     -The product of six and four?</a:t>
            </a:r>
          </a:p>
          <a:p>
            <a:endParaRPr lang="en-GB" sz="1600" dirty="0"/>
          </a:p>
          <a:p>
            <a:r>
              <a:rPr lang="en-GB" sz="1600" dirty="0" smtClean="0"/>
              <a:t>Repeat with the seven, eight and nine times tables. </a:t>
            </a:r>
          </a:p>
          <a:p>
            <a:endParaRPr lang="en-GB" sz="1600" dirty="0"/>
          </a:p>
          <a:p>
            <a:r>
              <a:rPr lang="en-GB" sz="1600" b="1" u="sng" dirty="0" smtClean="0"/>
              <a:t>Sum it up</a:t>
            </a:r>
          </a:p>
          <a:p>
            <a:pPr marL="285750" indent="-285750">
              <a:buFont typeface="Wingdings" panose="05000000000000000000" pitchFamily="2" charset="2"/>
              <a:buChar char="v"/>
            </a:pPr>
            <a:r>
              <a:rPr lang="en-GB" sz="1600" dirty="0" smtClean="0"/>
              <a:t>Each player needs a dice. </a:t>
            </a:r>
          </a:p>
          <a:p>
            <a:pPr marL="285750" indent="-285750">
              <a:buFont typeface="Wingdings" panose="05000000000000000000" pitchFamily="2" charset="2"/>
              <a:buChar char="v"/>
            </a:pPr>
            <a:r>
              <a:rPr lang="en-GB" sz="1600" dirty="0" smtClean="0"/>
              <a:t>Say : Go! Then each roll a dice at the same time. </a:t>
            </a:r>
          </a:p>
          <a:p>
            <a:pPr marL="285750" indent="-285750">
              <a:buFont typeface="Wingdings" panose="05000000000000000000" pitchFamily="2" charset="2"/>
              <a:buChar char="v"/>
            </a:pPr>
            <a:r>
              <a:rPr lang="en-GB" sz="1600" dirty="0" smtClean="0"/>
              <a:t>Add up all the numbers showing on your own dice, at the sides as well as at the top. </a:t>
            </a:r>
          </a:p>
          <a:p>
            <a:pPr marL="285750" indent="-285750">
              <a:buFont typeface="Wingdings" panose="05000000000000000000" pitchFamily="2" charset="2"/>
              <a:buChar char="v"/>
            </a:pPr>
            <a:r>
              <a:rPr lang="en-GB" sz="1600" dirty="0" smtClean="0"/>
              <a:t>Whoever has the highest total scores 1 point. </a:t>
            </a:r>
          </a:p>
          <a:p>
            <a:pPr marL="285750" indent="-285750">
              <a:buFont typeface="Wingdings" panose="05000000000000000000" pitchFamily="2" charset="2"/>
              <a:buChar char="v"/>
            </a:pPr>
            <a:r>
              <a:rPr lang="en-GB" sz="1600" dirty="0" smtClean="0"/>
              <a:t>The first to get to 10 points wins. </a:t>
            </a:r>
          </a:p>
          <a:p>
            <a:pPr marL="285750" indent="-285750">
              <a:buFont typeface="Wingdings" panose="05000000000000000000" pitchFamily="2" charset="2"/>
              <a:buChar char="v"/>
            </a:pPr>
            <a:endParaRPr lang="en-GB" sz="1600" dirty="0"/>
          </a:p>
          <a:p>
            <a:r>
              <a:rPr lang="en-GB" sz="1600" b="1" u="sng" dirty="0" smtClean="0"/>
              <a:t>Measuring </a:t>
            </a:r>
          </a:p>
          <a:p>
            <a:r>
              <a:rPr lang="en-GB" sz="1600" dirty="0" smtClean="0"/>
              <a:t>Use a tape measure that shows centimetres. </a:t>
            </a:r>
          </a:p>
          <a:p>
            <a:pPr marL="285750" indent="-285750">
              <a:buFont typeface="Wingdings" panose="05000000000000000000" pitchFamily="2" charset="2"/>
              <a:buChar char="v"/>
            </a:pPr>
            <a:r>
              <a:rPr lang="en-GB" sz="1600" dirty="0" smtClean="0"/>
              <a:t>Take turns measuring lengths of different objects, e.g. the length of a sofa, the width of a table, the length of the bath, the height of a door. </a:t>
            </a:r>
          </a:p>
          <a:p>
            <a:pPr marL="285750" indent="-285750">
              <a:buFont typeface="Wingdings" panose="05000000000000000000" pitchFamily="2" charset="2"/>
              <a:buChar char="v"/>
            </a:pPr>
            <a:r>
              <a:rPr lang="en-GB" sz="1600" dirty="0" smtClean="0"/>
              <a:t>Record the measurement in centimetres, or metres and centimetres if it is more than a metre, e.g. if the bath is 165cm long, you could say it is 1m 65cm or 1.65m. </a:t>
            </a:r>
          </a:p>
          <a:p>
            <a:pPr marL="285750" indent="-285750">
              <a:buFont typeface="Wingdings" panose="05000000000000000000" pitchFamily="2" charset="2"/>
              <a:buChar char="v"/>
            </a:pPr>
            <a:r>
              <a:rPr lang="en-GB" sz="1600" dirty="0" smtClean="0"/>
              <a:t>Write all the measurements in order. </a:t>
            </a:r>
            <a:endParaRPr lang="en-GB" sz="1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7384" y="-252536"/>
            <a:ext cx="1443716" cy="2088232"/>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7152" y="6516216"/>
            <a:ext cx="1556792" cy="1093403"/>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5977" b="11194"/>
          <a:stretch/>
        </p:blipFill>
        <p:spPr>
          <a:xfrm>
            <a:off x="4797152" y="4499992"/>
            <a:ext cx="1296144" cy="1305402"/>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b="46360"/>
          <a:stretch/>
        </p:blipFill>
        <p:spPr>
          <a:xfrm>
            <a:off x="3212976" y="2509111"/>
            <a:ext cx="1368152" cy="695185"/>
          </a:xfrm>
          <a:prstGeom prst="rect">
            <a:avLst/>
          </a:prstGeom>
        </p:spPr>
      </p:pic>
    </p:spTree>
    <p:extLst>
      <p:ext uri="{BB962C8B-B14F-4D97-AF65-F5344CB8AC3E}">
        <p14:creationId xmlns:p14="http://schemas.microsoft.com/office/powerpoint/2010/main" val="1801926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624" y="147850"/>
            <a:ext cx="6813376" cy="8956298"/>
          </a:xfrm>
          <a:prstGeom prst="rect">
            <a:avLst/>
          </a:prstGeom>
          <a:noFill/>
        </p:spPr>
        <p:txBody>
          <a:bodyPr wrap="square" rtlCol="0">
            <a:spAutoFit/>
          </a:bodyPr>
          <a:lstStyle/>
          <a:p>
            <a:r>
              <a:rPr lang="en-GB" sz="1600" b="1" u="sng" dirty="0" smtClean="0"/>
              <a:t>How much?</a:t>
            </a:r>
          </a:p>
          <a:p>
            <a:pPr marL="285750" indent="-285750">
              <a:buFont typeface="Wingdings" panose="05000000000000000000" pitchFamily="2" charset="2"/>
              <a:buChar char="v"/>
            </a:pPr>
            <a:r>
              <a:rPr lang="en-GB" sz="1600" dirty="0" smtClean="0"/>
              <a:t>While shopping, point out an item costing less than £1. </a:t>
            </a:r>
          </a:p>
          <a:p>
            <a:pPr marL="285750" indent="-285750">
              <a:buFont typeface="Wingdings" panose="05000000000000000000" pitchFamily="2" charset="2"/>
              <a:buChar char="v"/>
            </a:pPr>
            <a:r>
              <a:rPr lang="en-GB" sz="1600" dirty="0" smtClean="0"/>
              <a:t>Ask your child to work out in their head the cost of 3 items. </a:t>
            </a:r>
          </a:p>
          <a:p>
            <a:pPr marL="285750" indent="-285750">
              <a:buFont typeface="Wingdings" panose="05000000000000000000" pitchFamily="2" charset="2"/>
              <a:buChar char="v"/>
            </a:pPr>
            <a:r>
              <a:rPr lang="en-GB" sz="1600" dirty="0" smtClean="0"/>
              <a:t>Ask them to guess first. </a:t>
            </a:r>
            <a:r>
              <a:rPr lang="en-GB" sz="1600" dirty="0" smtClean="0"/>
              <a:t>See how close they come. </a:t>
            </a:r>
          </a:p>
          <a:p>
            <a:pPr marL="285750" indent="-285750">
              <a:buFont typeface="Wingdings" panose="05000000000000000000" pitchFamily="2" charset="2"/>
              <a:buChar char="v"/>
            </a:pPr>
            <a:r>
              <a:rPr lang="en-GB" sz="1600" dirty="0" smtClean="0"/>
              <a:t>If you see any items labelled, for example. ‘2 for £3.50’, </a:t>
            </a:r>
          </a:p>
          <a:p>
            <a:r>
              <a:rPr lang="en-GB" sz="1600" dirty="0" smtClean="0"/>
              <a:t> ask them to work out the cost of 1 item for you, and to </a:t>
            </a:r>
          </a:p>
          <a:p>
            <a:r>
              <a:rPr lang="en-GB" sz="1600" dirty="0" smtClean="0"/>
              <a:t>explain how they got the answer. </a:t>
            </a:r>
          </a:p>
          <a:p>
            <a:endParaRPr lang="en-GB" sz="1600" dirty="0"/>
          </a:p>
          <a:p>
            <a:r>
              <a:rPr lang="en-GB" sz="1600" b="1" u="sng" dirty="0" smtClean="0"/>
              <a:t>Car numbers </a:t>
            </a:r>
          </a:p>
          <a:p>
            <a:pPr marL="285750" indent="-285750">
              <a:buFont typeface="Wingdings" panose="05000000000000000000" pitchFamily="2" charset="2"/>
              <a:buChar char="v"/>
            </a:pPr>
            <a:r>
              <a:rPr lang="en-GB" sz="1600" dirty="0" smtClean="0"/>
              <a:t>Choose a car number plate with three digits. </a:t>
            </a:r>
          </a:p>
          <a:p>
            <a:pPr marL="285750" indent="-285750">
              <a:buFont typeface="Wingdings" panose="05000000000000000000" pitchFamily="2" charset="2"/>
              <a:buChar char="v"/>
            </a:pPr>
            <a:endParaRPr lang="en-GB" sz="1600" dirty="0"/>
          </a:p>
          <a:p>
            <a:pPr marL="285750" indent="-285750">
              <a:buFont typeface="Wingdings" panose="05000000000000000000" pitchFamily="2" charset="2"/>
              <a:buChar char="v"/>
            </a:pPr>
            <a:endParaRPr lang="en-GB" sz="1600" dirty="0" smtClean="0"/>
          </a:p>
          <a:p>
            <a:pPr marL="285750" indent="-285750">
              <a:buFont typeface="Wingdings" panose="05000000000000000000" pitchFamily="2" charset="2"/>
              <a:buChar char="v"/>
            </a:pPr>
            <a:endParaRPr lang="en-GB" sz="1600" dirty="0" smtClean="0"/>
          </a:p>
          <a:p>
            <a:endParaRPr lang="en-GB" sz="1600" dirty="0"/>
          </a:p>
          <a:p>
            <a:pPr marL="285750" indent="-285750">
              <a:buFont typeface="Wingdings" panose="05000000000000000000" pitchFamily="2" charset="2"/>
              <a:buChar char="v"/>
            </a:pPr>
            <a:r>
              <a:rPr lang="en-GB" sz="1600" dirty="0" smtClean="0"/>
              <a:t>You may add or subtract 10, 20, 30, 40, 50, 60, 70, 80 or 90. </a:t>
            </a:r>
          </a:p>
          <a:p>
            <a:pPr marL="285750" indent="-285750">
              <a:buFont typeface="Wingdings" panose="05000000000000000000" pitchFamily="2" charset="2"/>
              <a:buChar char="v"/>
            </a:pPr>
            <a:r>
              <a:rPr lang="en-GB" sz="1600" dirty="0" smtClean="0"/>
              <a:t>Try to get as close as possible to 555. </a:t>
            </a:r>
          </a:p>
          <a:p>
            <a:pPr marL="285750" indent="-285750">
              <a:buFont typeface="Wingdings" panose="05000000000000000000" pitchFamily="2" charset="2"/>
              <a:buChar char="v"/>
            </a:pPr>
            <a:r>
              <a:rPr lang="en-GB" sz="1600" dirty="0" smtClean="0"/>
              <a:t>Who can get closest during  a week?</a:t>
            </a:r>
          </a:p>
          <a:p>
            <a:pPr marL="285750" indent="-285750">
              <a:buFont typeface="Wingdings" panose="05000000000000000000" pitchFamily="2" charset="2"/>
              <a:buChar char="v"/>
            </a:pPr>
            <a:r>
              <a:rPr lang="en-GB" sz="1600" dirty="0" smtClean="0"/>
              <a:t>What would you subtract to get rid of the digit 4? 6? 5?</a:t>
            </a:r>
          </a:p>
          <a:p>
            <a:pPr marL="285750" indent="-285750">
              <a:buFont typeface="Wingdings" panose="05000000000000000000" pitchFamily="2" charset="2"/>
              <a:buChar char="v"/>
            </a:pPr>
            <a:endParaRPr lang="en-GB" sz="1600" dirty="0"/>
          </a:p>
          <a:p>
            <a:r>
              <a:rPr lang="en-GB" sz="1600" b="1" u="sng" dirty="0" smtClean="0"/>
              <a:t>Finding areas and perimeters</a:t>
            </a:r>
          </a:p>
          <a:p>
            <a:endParaRPr lang="en-GB" sz="1600" dirty="0"/>
          </a:p>
          <a:p>
            <a:endParaRPr lang="en-GB" sz="1600" dirty="0"/>
          </a:p>
          <a:p>
            <a:endParaRPr lang="en-GB" sz="1600" dirty="0" smtClean="0"/>
          </a:p>
          <a:p>
            <a:endParaRPr lang="en-GB" sz="1600" dirty="0"/>
          </a:p>
          <a:p>
            <a:pPr marL="285750" indent="-285750">
              <a:buFont typeface="Wingdings" panose="05000000000000000000" pitchFamily="2" charset="2"/>
              <a:buChar char="v"/>
            </a:pPr>
            <a:r>
              <a:rPr lang="en-GB" sz="1600" dirty="0" smtClean="0"/>
              <a:t>Collect 5 or 6 used enveloped of different sizes. </a:t>
            </a:r>
          </a:p>
          <a:p>
            <a:pPr marL="285750" indent="-285750">
              <a:buFont typeface="Wingdings" panose="05000000000000000000" pitchFamily="2" charset="2"/>
              <a:buChar char="v"/>
            </a:pPr>
            <a:r>
              <a:rPr lang="en-GB" sz="1600" dirty="0" smtClean="0"/>
              <a:t>Ask your child to estimate the perimeter of each one to the nearest centimetre. Write the estimate on the book. </a:t>
            </a:r>
          </a:p>
          <a:p>
            <a:pPr marL="285750" indent="-285750">
              <a:buFont typeface="Wingdings" panose="05000000000000000000" pitchFamily="2" charset="2"/>
              <a:buChar char="v"/>
            </a:pPr>
            <a:r>
              <a:rPr lang="en-GB" sz="1600" dirty="0" smtClean="0"/>
              <a:t>Now measure. Write the estimate next to the measurement. </a:t>
            </a:r>
          </a:p>
          <a:p>
            <a:pPr marL="285750" indent="-285750">
              <a:buFont typeface="Wingdings" panose="05000000000000000000" pitchFamily="2" charset="2"/>
              <a:buChar char="v"/>
            </a:pPr>
            <a:r>
              <a:rPr lang="en-GB" sz="1600" dirty="0" smtClean="0"/>
              <a:t>How close did your child get?</a:t>
            </a:r>
          </a:p>
          <a:p>
            <a:pPr marL="285750" indent="-285750">
              <a:buFont typeface="Wingdings" panose="05000000000000000000" pitchFamily="2" charset="2"/>
              <a:buChar char="v"/>
            </a:pPr>
            <a:r>
              <a:rPr lang="en-GB" sz="1600" dirty="0" smtClean="0"/>
              <a:t>Now estimate then work out the area of each envelope. </a:t>
            </a:r>
          </a:p>
          <a:p>
            <a:pPr marL="285750" indent="-285750">
              <a:buFont typeface="Wingdings" panose="05000000000000000000" pitchFamily="2" charset="2"/>
              <a:buChar char="v"/>
            </a:pPr>
            <a:r>
              <a:rPr lang="en-GB" sz="1600" dirty="0" smtClean="0"/>
              <a:t>Were perimeters or areas easier to estimate? Why?</a:t>
            </a:r>
          </a:p>
          <a:p>
            <a:pPr marL="285750" indent="-285750">
              <a:buFont typeface="Wingdings" panose="05000000000000000000" pitchFamily="2" charset="2"/>
              <a:buChar char="v"/>
            </a:pPr>
            <a:endParaRPr lang="en-GB" sz="1600" dirty="0" smtClean="0"/>
          </a:p>
          <a:p>
            <a:r>
              <a:rPr lang="en-GB" sz="1600" dirty="0" smtClean="0"/>
              <a:t>You could do something similar using an old newspaper, e.g. </a:t>
            </a:r>
            <a:endParaRPr lang="en-GB" sz="1600" dirty="0"/>
          </a:p>
          <a:p>
            <a:pPr marL="285750" indent="-285750">
              <a:buFont typeface="Wingdings" panose="05000000000000000000" pitchFamily="2" charset="2"/>
              <a:buChar char="v"/>
            </a:pPr>
            <a:r>
              <a:rPr lang="en-GB" sz="1600" dirty="0" smtClean="0"/>
              <a:t>Work out which page has the biggest area used for photographs. </a:t>
            </a:r>
          </a:p>
          <a:p>
            <a:pPr marL="285750" indent="-285750">
              <a:buFont typeface="Wingdings" panose="05000000000000000000" pitchFamily="2" charset="2"/>
              <a:buChar char="v"/>
            </a:pPr>
            <a:r>
              <a:rPr lang="en-GB" sz="1600" dirty="0" smtClean="0"/>
              <a:t>Choose a page and work out the total area of news stories or adverts on that page. </a:t>
            </a:r>
            <a:endParaRPr lang="en-GB" sz="1600" dirty="0"/>
          </a:p>
        </p:txBody>
      </p:sp>
      <p:sp>
        <p:nvSpPr>
          <p:cNvPr id="22" name="AutoShape 2" descr="Image result for car number plate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p:cNvSpPr txBox="1"/>
          <p:nvPr/>
        </p:nvSpPr>
        <p:spPr>
          <a:xfrm>
            <a:off x="1340768" y="5287049"/>
            <a:ext cx="4248472" cy="584775"/>
          </a:xfrm>
          <a:prstGeom prst="rect">
            <a:avLst/>
          </a:prstGeom>
          <a:noFill/>
          <a:ln>
            <a:solidFill>
              <a:schemeClr val="tx1"/>
            </a:solidFill>
          </a:ln>
        </p:spPr>
        <p:txBody>
          <a:bodyPr wrap="square" rtlCol="0">
            <a:spAutoFit/>
          </a:bodyPr>
          <a:lstStyle/>
          <a:p>
            <a:r>
              <a:rPr lang="en-GB" sz="1600" i="1" dirty="0" smtClean="0"/>
              <a:t>Perimeter = distance around the edge of a shape. </a:t>
            </a:r>
          </a:p>
          <a:p>
            <a:r>
              <a:rPr lang="en-GB" sz="1600" i="1" dirty="0" smtClean="0"/>
              <a:t>Area of a rectangle= length x breadth (width)</a:t>
            </a:r>
            <a:endParaRPr lang="en-GB" sz="1600" i="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3216" y="7020272"/>
            <a:ext cx="1335330" cy="103663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9199" y="888537"/>
            <a:ext cx="1537483" cy="1235191"/>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9737" t="27802" r="9365" b="57758"/>
          <a:stretch/>
        </p:blipFill>
        <p:spPr bwMode="auto">
          <a:xfrm>
            <a:off x="1772816" y="2699791"/>
            <a:ext cx="3096344" cy="813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0559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990</TotalTime>
  <Words>1051</Words>
  <Application>Microsoft Office PowerPoint</Application>
  <PresentationFormat>On-screen Show (4:3)</PresentationFormat>
  <Paragraphs>91</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natalie.townley</dc:creator>
  <cp:lastModifiedBy>natalie.townley</cp:lastModifiedBy>
  <cp:revision>31</cp:revision>
  <cp:lastPrinted>2019-07-02T14:09:33Z</cp:lastPrinted>
  <dcterms:created xsi:type="dcterms:W3CDTF">2019-07-02T12:09:59Z</dcterms:created>
  <dcterms:modified xsi:type="dcterms:W3CDTF">2019-09-22T06:01:47Z</dcterms:modified>
</cp:coreProperties>
</file>