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6858000" cy="9144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2094" y="-10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GB"/>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E4B5E0E-BD31-453C-B8C4-7E2671C7B71D}" type="datetimeFigureOut">
              <a:rPr lang="en-GB" smtClean="0"/>
              <a:t>22/09/2019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CF1F7D-F77B-4A81-BD8E-B6E722C870E9}" type="slidenum">
              <a:rPr lang="en-GB" smtClean="0"/>
              <a:t>‹#›</a:t>
            </a:fld>
            <a:endParaRPr lang="en-GB"/>
          </a:p>
        </p:txBody>
      </p:sp>
    </p:spTree>
    <p:extLst>
      <p:ext uri="{BB962C8B-B14F-4D97-AF65-F5344CB8AC3E}">
        <p14:creationId xmlns:p14="http://schemas.microsoft.com/office/powerpoint/2010/main" val="20249441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E4B5E0E-BD31-453C-B8C4-7E2671C7B71D}" type="datetimeFigureOut">
              <a:rPr lang="en-GB" smtClean="0"/>
              <a:t>22/09/2019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CF1F7D-F77B-4A81-BD8E-B6E722C870E9}" type="slidenum">
              <a:rPr lang="en-GB" smtClean="0"/>
              <a:t>‹#›</a:t>
            </a:fld>
            <a:endParaRPr lang="en-GB"/>
          </a:p>
        </p:txBody>
      </p:sp>
    </p:spTree>
    <p:extLst>
      <p:ext uri="{BB962C8B-B14F-4D97-AF65-F5344CB8AC3E}">
        <p14:creationId xmlns:p14="http://schemas.microsoft.com/office/powerpoint/2010/main" val="2863086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E4B5E0E-BD31-453C-B8C4-7E2671C7B71D}" type="datetimeFigureOut">
              <a:rPr lang="en-GB" smtClean="0"/>
              <a:t>22/09/2019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CF1F7D-F77B-4A81-BD8E-B6E722C870E9}" type="slidenum">
              <a:rPr lang="en-GB" smtClean="0"/>
              <a:t>‹#›</a:t>
            </a:fld>
            <a:endParaRPr lang="en-GB"/>
          </a:p>
        </p:txBody>
      </p:sp>
    </p:spTree>
    <p:extLst>
      <p:ext uri="{BB962C8B-B14F-4D97-AF65-F5344CB8AC3E}">
        <p14:creationId xmlns:p14="http://schemas.microsoft.com/office/powerpoint/2010/main" val="873024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E4B5E0E-BD31-453C-B8C4-7E2671C7B71D}" type="datetimeFigureOut">
              <a:rPr lang="en-GB" smtClean="0"/>
              <a:t>22/09/2019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CF1F7D-F77B-4A81-BD8E-B6E722C870E9}" type="slidenum">
              <a:rPr lang="en-GB" smtClean="0"/>
              <a:t>‹#›</a:t>
            </a:fld>
            <a:endParaRPr lang="en-GB"/>
          </a:p>
        </p:txBody>
      </p:sp>
    </p:spTree>
    <p:extLst>
      <p:ext uri="{BB962C8B-B14F-4D97-AF65-F5344CB8AC3E}">
        <p14:creationId xmlns:p14="http://schemas.microsoft.com/office/powerpoint/2010/main" val="2104748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4B5E0E-BD31-453C-B8C4-7E2671C7B71D}" type="datetimeFigureOut">
              <a:rPr lang="en-GB" smtClean="0"/>
              <a:t>22/09/2019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CF1F7D-F77B-4A81-BD8E-B6E722C870E9}" type="slidenum">
              <a:rPr lang="en-GB" smtClean="0"/>
              <a:t>‹#›</a:t>
            </a:fld>
            <a:endParaRPr lang="en-GB"/>
          </a:p>
        </p:txBody>
      </p:sp>
    </p:spTree>
    <p:extLst>
      <p:ext uri="{BB962C8B-B14F-4D97-AF65-F5344CB8AC3E}">
        <p14:creationId xmlns:p14="http://schemas.microsoft.com/office/powerpoint/2010/main" val="2697557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E4B5E0E-BD31-453C-B8C4-7E2671C7B71D}" type="datetimeFigureOut">
              <a:rPr lang="en-GB" smtClean="0"/>
              <a:t>22/09/2019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1CF1F7D-F77B-4A81-BD8E-B6E722C870E9}" type="slidenum">
              <a:rPr lang="en-GB" smtClean="0"/>
              <a:t>‹#›</a:t>
            </a:fld>
            <a:endParaRPr lang="en-GB"/>
          </a:p>
        </p:txBody>
      </p:sp>
    </p:spTree>
    <p:extLst>
      <p:ext uri="{BB962C8B-B14F-4D97-AF65-F5344CB8AC3E}">
        <p14:creationId xmlns:p14="http://schemas.microsoft.com/office/powerpoint/2010/main" val="1998879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E4B5E0E-BD31-453C-B8C4-7E2671C7B71D}" type="datetimeFigureOut">
              <a:rPr lang="en-GB" smtClean="0"/>
              <a:t>22/09/2019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1CF1F7D-F77B-4A81-BD8E-B6E722C870E9}" type="slidenum">
              <a:rPr lang="en-GB" smtClean="0"/>
              <a:t>‹#›</a:t>
            </a:fld>
            <a:endParaRPr lang="en-GB"/>
          </a:p>
        </p:txBody>
      </p:sp>
    </p:spTree>
    <p:extLst>
      <p:ext uri="{BB962C8B-B14F-4D97-AF65-F5344CB8AC3E}">
        <p14:creationId xmlns:p14="http://schemas.microsoft.com/office/powerpoint/2010/main" val="4169600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E4B5E0E-BD31-453C-B8C4-7E2671C7B71D}" type="datetimeFigureOut">
              <a:rPr lang="en-GB" smtClean="0"/>
              <a:t>22/09/2019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1CF1F7D-F77B-4A81-BD8E-B6E722C870E9}" type="slidenum">
              <a:rPr lang="en-GB" smtClean="0"/>
              <a:t>‹#›</a:t>
            </a:fld>
            <a:endParaRPr lang="en-GB"/>
          </a:p>
        </p:txBody>
      </p:sp>
    </p:spTree>
    <p:extLst>
      <p:ext uri="{BB962C8B-B14F-4D97-AF65-F5344CB8AC3E}">
        <p14:creationId xmlns:p14="http://schemas.microsoft.com/office/powerpoint/2010/main" val="3716446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4B5E0E-BD31-453C-B8C4-7E2671C7B71D}" type="datetimeFigureOut">
              <a:rPr lang="en-GB" smtClean="0"/>
              <a:t>22/09/2019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1CF1F7D-F77B-4A81-BD8E-B6E722C870E9}" type="slidenum">
              <a:rPr lang="en-GB" smtClean="0"/>
              <a:t>‹#›</a:t>
            </a:fld>
            <a:endParaRPr lang="en-GB"/>
          </a:p>
        </p:txBody>
      </p:sp>
    </p:spTree>
    <p:extLst>
      <p:ext uri="{BB962C8B-B14F-4D97-AF65-F5344CB8AC3E}">
        <p14:creationId xmlns:p14="http://schemas.microsoft.com/office/powerpoint/2010/main" val="1749576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4B5E0E-BD31-453C-B8C4-7E2671C7B71D}" type="datetimeFigureOut">
              <a:rPr lang="en-GB" smtClean="0"/>
              <a:t>22/09/2019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1CF1F7D-F77B-4A81-BD8E-B6E722C870E9}" type="slidenum">
              <a:rPr lang="en-GB" smtClean="0"/>
              <a:t>‹#›</a:t>
            </a:fld>
            <a:endParaRPr lang="en-GB"/>
          </a:p>
        </p:txBody>
      </p:sp>
    </p:spTree>
    <p:extLst>
      <p:ext uri="{BB962C8B-B14F-4D97-AF65-F5344CB8AC3E}">
        <p14:creationId xmlns:p14="http://schemas.microsoft.com/office/powerpoint/2010/main" val="4265654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4B5E0E-BD31-453C-B8C4-7E2671C7B71D}" type="datetimeFigureOut">
              <a:rPr lang="en-GB" smtClean="0"/>
              <a:t>22/09/2019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1CF1F7D-F77B-4A81-BD8E-B6E722C870E9}" type="slidenum">
              <a:rPr lang="en-GB" smtClean="0"/>
              <a:t>‹#›</a:t>
            </a:fld>
            <a:endParaRPr lang="en-GB"/>
          </a:p>
        </p:txBody>
      </p:sp>
    </p:spTree>
    <p:extLst>
      <p:ext uri="{BB962C8B-B14F-4D97-AF65-F5344CB8AC3E}">
        <p14:creationId xmlns:p14="http://schemas.microsoft.com/office/powerpoint/2010/main" val="1280950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CE4B5E0E-BD31-453C-B8C4-7E2671C7B71D}" type="datetimeFigureOut">
              <a:rPr lang="en-GB" smtClean="0"/>
              <a:t>22/09/2019</a:t>
            </a:fld>
            <a:endParaRPr lang="en-GB"/>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F1CF1F7D-F77B-4A81-BD8E-B6E722C870E9}" type="slidenum">
              <a:rPr lang="en-GB" smtClean="0"/>
              <a:t>‹#›</a:t>
            </a:fld>
            <a:endParaRPr lang="en-GB"/>
          </a:p>
        </p:txBody>
      </p:sp>
    </p:spTree>
    <p:extLst>
      <p:ext uri="{BB962C8B-B14F-4D97-AF65-F5344CB8AC3E}">
        <p14:creationId xmlns:p14="http://schemas.microsoft.com/office/powerpoint/2010/main" val="37165964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gif"/><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0648" y="7210162"/>
            <a:ext cx="6336704" cy="1754326"/>
          </a:xfrm>
          <a:prstGeom prst="rect">
            <a:avLst/>
          </a:prstGeom>
          <a:noFill/>
        </p:spPr>
        <p:txBody>
          <a:bodyPr wrap="square" rtlCol="0">
            <a:spAutoFit/>
          </a:bodyPr>
          <a:lstStyle/>
          <a:p>
            <a:pPr algn="just"/>
            <a:r>
              <a:rPr lang="en-GB" dirty="0" smtClean="0"/>
              <a:t>At St Michael’s  CE VA Primary School our aim is to work in partnership with you to enhance your child’s progress and enjoyment of Maths! This  leaflet is an aid to help you to support your child to develop their understanding of the range of Maths concepts they will cover while in school. It aims to offer ideas of fun activities to engage your child’s love of Maths at home. </a:t>
            </a:r>
            <a:endParaRPr lang="en-GB" dirty="0"/>
          </a:p>
        </p:txBody>
      </p:sp>
      <p:pic>
        <p:nvPicPr>
          <p:cNvPr id="5" name="officeArt object"/>
          <p:cNvPicPr/>
          <p:nvPr/>
        </p:nvPicPr>
        <p:blipFill>
          <a:blip r:embed="rId2">
            <a:extLst/>
          </a:blip>
          <a:stretch>
            <a:fillRect/>
          </a:stretch>
        </p:blipFill>
        <p:spPr>
          <a:xfrm>
            <a:off x="439852" y="489155"/>
            <a:ext cx="1523121" cy="1780784"/>
          </a:xfrm>
          <a:prstGeom prst="rect">
            <a:avLst/>
          </a:prstGeom>
          <a:ln w="12700" cap="flat">
            <a:noFill/>
            <a:miter lim="400000"/>
          </a:ln>
          <a:effectLst/>
        </p:spPr>
      </p:pic>
      <p:sp>
        <p:nvSpPr>
          <p:cNvPr id="6" name="Rectangle 5"/>
          <p:cNvSpPr/>
          <p:nvPr/>
        </p:nvSpPr>
        <p:spPr>
          <a:xfrm>
            <a:off x="1847460" y="489155"/>
            <a:ext cx="4677884" cy="1200329"/>
          </a:xfrm>
          <a:prstGeom prst="rect">
            <a:avLst/>
          </a:prstGeom>
        </p:spPr>
        <p:txBody>
          <a:bodyPr wrap="square">
            <a:spAutoFit/>
          </a:bodyPr>
          <a:lstStyle/>
          <a:p>
            <a:pPr algn="ctr"/>
            <a:r>
              <a:rPr lang="en-US" sz="3600" b="1" u="sng" dirty="0"/>
              <a:t>St </a:t>
            </a:r>
            <a:r>
              <a:rPr lang="en-US" sz="3600" b="1" u="sng" dirty="0" smtClean="0"/>
              <a:t>Michael’s </a:t>
            </a:r>
            <a:r>
              <a:rPr lang="en-US" sz="3600" b="1" u="sng" dirty="0"/>
              <a:t>CE VA Primary School</a:t>
            </a:r>
            <a:endParaRPr lang="en-GB" sz="3600" dirty="0"/>
          </a:p>
        </p:txBody>
      </p:sp>
      <p:pic>
        <p:nvPicPr>
          <p:cNvPr id="9" name="Picture 8"/>
          <p:cNvPicPr>
            <a:picLocks noChangeAspect="1"/>
          </p:cNvPicPr>
          <p:nvPr/>
        </p:nvPicPr>
        <p:blipFill rotWithShape="1">
          <a:blip r:embed="rId3">
            <a:extLst>
              <a:ext uri="{28A0092B-C50C-407E-A947-70E740481C1C}">
                <a14:useLocalDpi xmlns:a14="http://schemas.microsoft.com/office/drawing/2010/main" val="0"/>
              </a:ext>
            </a:extLst>
          </a:blip>
          <a:srcRect l="35211" b="50000"/>
          <a:stretch/>
        </p:blipFill>
        <p:spPr>
          <a:xfrm>
            <a:off x="294480" y="2267744"/>
            <a:ext cx="3998616" cy="992413"/>
          </a:xfrm>
          <a:prstGeom prst="rect">
            <a:avLst/>
          </a:prstGeom>
        </p:spPr>
      </p:pic>
      <p:pic>
        <p:nvPicPr>
          <p:cNvPr id="12" name="Picture 11"/>
          <p:cNvPicPr>
            <a:picLocks noChangeAspect="1"/>
          </p:cNvPicPr>
          <p:nvPr/>
        </p:nvPicPr>
        <p:blipFill rotWithShape="1">
          <a:blip r:embed="rId3">
            <a:extLst>
              <a:ext uri="{28A0092B-C50C-407E-A947-70E740481C1C}">
                <a14:useLocalDpi xmlns:a14="http://schemas.microsoft.com/office/drawing/2010/main" val="0"/>
              </a:ext>
            </a:extLst>
          </a:blip>
          <a:srcRect l="35211" t="50000"/>
          <a:stretch/>
        </p:blipFill>
        <p:spPr>
          <a:xfrm>
            <a:off x="2996952" y="2279902"/>
            <a:ext cx="4041347" cy="1003019"/>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3418" y="3275856"/>
            <a:ext cx="6457950" cy="3829050"/>
          </a:xfrm>
          <a:prstGeom prst="rect">
            <a:avLst/>
          </a:prstGeom>
        </p:spPr>
      </p:pic>
      <p:sp>
        <p:nvSpPr>
          <p:cNvPr id="10" name="Rectangle 9"/>
          <p:cNvSpPr/>
          <p:nvPr/>
        </p:nvSpPr>
        <p:spPr>
          <a:xfrm>
            <a:off x="5157192" y="6588224"/>
            <a:ext cx="1440160" cy="5040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tx1"/>
                </a:solidFill>
              </a:rPr>
              <a:t>Year 3</a:t>
            </a:r>
            <a:endParaRPr lang="en-GB" b="1" dirty="0">
              <a:solidFill>
                <a:schemeClr val="tx1"/>
              </a:solidFill>
            </a:endParaRPr>
          </a:p>
        </p:txBody>
      </p:sp>
    </p:spTree>
    <p:extLst>
      <p:ext uri="{BB962C8B-B14F-4D97-AF65-F5344CB8AC3E}">
        <p14:creationId xmlns:p14="http://schemas.microsoft.com/office/powerpoint/2010/main" val="2606722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8640" y="35496"/>
            <a:ext cx="6552728" cy="9694962"/>
          </a:xfrm>
          <a:prstGeom prst="rect">
            <a:avLst/>
          </a:prstGeom>
          <a:noFill/>
        </p:spPr>
        <p:txBody>
          <a:bodyPr wrap="square" rtlCol="0">
            <a:spAutoFit/>
          </a:bodyPr>
          <a:lstStyle/>
          <a:p>
            <a:r>
              <a:rPr lang="en-GB" sz="1600" dirty="0" smtClean="0"/>
              <a:t>During Year 3 most children </a:t>
            </a:r>
            <a:r>
              <a:rPr lang="en-GB" sz="1600" dirty="0"/>
              <a:t> </a:t>
            </a:r>
            <a:r>
              <a:rPr lang="en-GB" sz="1600" dirty="0" smtClean="0"/>
              <a:t>will learn  how to:</a:t>
            </a:r>
          </a:p>
          <a:p>
            <a:pPr marL="285750" indent="-285750">
              <a:buFont typeface="Arial" panose="020B0604020202020204" pitchFamily="34" charset="0"/>
              <a:buChar char="•"/>
            </a:pPr>
            <a:r>
              <a:rPr lang="en-GB" sz="1600" dirty="0" smtClean="0"/>
              <a:t>Count </a:t>
            </a:r>
            <a:r>
              <a:rPr lang="en-GB" sz="1600" dirty="0"/>
              <a:t>from 0 in multiples of 3, 4, 8, 50 and </a:t>
            </a:r>
            <a:r>
              <a:rPr lang="en-GB" sz="1600" dirty="0" smtClean="0"/>
              <a:t>100.</a:t>
            </a:r>
          </a:p>
          <a:p>
            <a:pPr marL="285750" indent="-285750">
              <a:buFont typeface="Arial" panose="020B0604020202020204" pitchFamily="34" charset="0"/>
              <a:buChar char="•"/>
            </a:pPr>
            <a:r>
              <a:rPr lang="en-GB" sz="1600" dirty="0" smtClean="0"/>
              <a:t>Find </a:t>
            </a:r>
            <a:r>
              <a:rPr lang="en-GB" sz="1600" dirty="0"/>
              <a:t>10 or 100 more or less than a given </a:t>
            </a:r>
            <a:r>
              <a:rPr lang="en-GB" sz="1600" dirty="0" smtClean="0"/>
              <a:t>number.</a:t>
            </a:r>
          </a:p>
          <a:p>
            <a:pPr marL="285750" indent="-285750">
              <a:buFont typeface="Arial" panose="020B0604020202020204" pitchFamily="34" charset="0"/>
              <a:buChar char="•"/>
            </a:pPr>
            <a:r>
              <a:rPr lang="en-GB" sz="1600" dirty="0"/>
              <a:t>R</a:t>
            </a:r>
            <a:r>
              <a:rPr lang="en-GB" sz="1600" dirty="0" smtClean="0"/>
              <a:t>ecognise </a:t>
            </a:r>
            <a:r>
              <a:rPr lang="en-GB" sz="1600" dirty="0"/>
              <a:t>the place value of each digit in a three-digit number(hundreds, </a:t>
            </a:r>
            <a:r>
              <a:rPr lang="en-GB" sz="1600" dirty="0" smtClean="0"/>
              <a:t>Tens</a:t>
            </a:r>
            <a:r>
              <a:rPr lang="en-GB" sz="1600" dirty="0"/>
              <a:t>, </a:t>
            </a:r>
            <a:r>
              <a:rPr lang="en-GB" sz="1600" dirty="0" smtClean="0"/>
              <a:t>ones)</a:t>
            </a:r>
          </a:p>
          <a:p>
            <a:pPr marL="285750" indent="-285750">
              <a:buFont typeface="Arial" panose="020B0604020202020204" pitchFamily="34" charset="0"/>
              <a:buChar char="•"/>
            </a:pPr>
            <a:r>
              <a:rPr lang="en-GB" sz="1600" dirty="0" smtClean="0"/>
              <a:t>Compare </a:t>
            </a:r>
            <a:r>
              <a:rPr lang="en-GB" sz="1600" dirty="0"/>
              <a:t>and order numbers up to </a:t>
            </a:r>
            <a:r>
              <a:rPr lang="en-GB" sz="1600" dirty="0" smtClean="0"/>
              <a:t>1000.</a:t>
            </a:r>
          </a:p>
          <a:p>
            <a:pPr marL="285750" indent="-285750">
              <a:buFont typeface="Arial" panose="020B0604020202020204" pitchFamily="34" charset="0"/>
              <a:buChar char="•"/>
            </a:pPr>
            <a:r>
              <a:rPr lang="en-GB" sz="1600" dirty="0"/>
              <a:t>R</a:t>
            </a:r>
            <a:r>
              <a:rPr lang="en-GB" sz="1600" dirty="0" smtClean="0"/>
              <a:t>ead </a:t>
            </a:r>
            <a:r>
              <a:rPr lang="en-GB" sz="1600" dirty="0"/>
              <a:t>and write numbers up to 1000 in numerals and in </a:t>
            </a:r>
            <a:r>
              <a:rPr lang="en-GB" sz="1600" dirty="0" smtClean="0"/>
              <a:t>words.</a:t>
            </a:r>
          </a:p>
          <a:p>
            <a:pPr marL="285750" indent="-285750">
              <a:buFont typeface="Arial" panose="020B0604020202020204" pitchFamily="34" charset="0"/>
              <a:buChar char="•"/>
            </a:pPr>
            <a:r>
              <a:rPr lang="en-GB" sz="1600" dirty="0"/>
              <a:t>A</a:t>
            </a:r>
            <a:r>
              <a:rPr lang="en-GB" sz="1600" dirty="0" smtClean="0"/>
              <a:t>dd </a:t>
            </a:r>
            <a:r>
              <a:rPr lang="en-GB" sz="1600" dirty="0"/>
              <a:t>and subtract numbers </a:t>
            </a:r>
            <a:r>
              <a:rPr lang="en-GB" sz="1600" dirty="0" smtClean="0"/>
              <a:t>mentally,</a:t>
            </a:r>
          </a:p>
          <a:p>
            <a:pPr marL="285750" indent="-285750">
              <a:buFont typeface="Arial" panose="020B0604020202020204" pitchFamily="34" charset="0"/>
              <a:buChar char="•"/>
            </a:pPr>
            <a:r>
              <a:rPr lang="en-GB" sz="1600" dirty="0"/>
              <a:t>A</a:t>
            </a:r>
            <a:r>
              <a:rPr lang="en-GB" sz="1600" dirty="0" smtClean="0"/>
              <a:t>dd </a:t>
            </a:r>
            <a:r>
              <a:rPr lang="en-GB" sz="1600" dirty="0"/>
              <a:t>and subtract numbers using formal written </a:t>
            </a:r>
            <a:r>
              <a:rPr lang="en-GB" sz="1600" dirty="0" smtClean="0"/>
              <a:t>methods.</a:t>
            </a:r>
          </a:p>
          <a:p>
            <a:pPr marL="285750" indent="-285750">
              <a:buFont typeface="Arial" panose="020B0604020202020204" pitchFamily="34" charset="0"/>
              <a:buChar char="•"/>
            </a:pPr>
            <a:r>
              <a:rPr lang="en-GB" sz="1600" dirty="0"/>
              <a:t>E</a:t>
            </a:r>
            <a:r>
              <a:rPr lang="en-GB" sz="1600" dirty="0" smtClean="0"/>
              <a:t>stimate </a:t>
            </a:r>
            <a:r>
              <a:rPr lang="en-GB" sz="1600" dirty="0"/>
              <a:t>the answer to a calculation and use inverse operations </a:t>
            </a:r>
            <a:r>
              <a:rPr lang="en-GB" sz="1600" dirty="0" smtClean="0"/>
              <a:t>to check answers.</a:t>
            </a:r>
          </a:p>
          <a:p>
            <a:pPr marL="285750" indent="-285750">
              <a:buFont typeface="Arial" panose="020B0604020202020204" pitchFamily="34" charset="0"/>
              <a:buChar char="•"/>
            </a:pPr>
            <a:r>
              <a:rPr lang="en-GB" sz="1600" dirty="0" smtClean="0"/>
              <a:t>Solve </a:t>
            </a:r>
            <a:r>
              <a:rPr lang="en-GB" sz="1600" dirty="0"/>
              <a:t>problems, including missing number problems, using number facts</a:t>
            </a:r>
            <a:r>
              <a:rPr lang="en-GB" sz="1600" dirty="0" smtClean="0"/>
              <a:t>, place </a:t>
            </a:r>
            <a:r>
              <a:rPr lang="en-GB" sz="1600" dirty="0"/>
              <a:t>value, and more complex addition and </a:t>
            </a:r>
            <a:r>
              <a:rPr lang="en-GB" sz="1600" dirty="0" smtClean="0"/>
              <a:t>subtraction.</a:t>
            </a:r>
          </a:p>
          <a:p>
            <a:pPr marL="285750" indent="-285750">
              <a:buFont typeface="Arial" panose="020B0604020202020204" pitchFamily="34" charset="0"/>
              <a:buChar char="•"/>
            </a:pPr>
            <a:r>
              <a:rPr lang="en-GB" sz="1600" dirty="0"/>
              <a:t>U</a:t>
            </a:r>
            <a:r>
              <a:rPr lang="en-GB" sz="1600" dirty="0" smtClean="0"/>
              <a:t>se </a:t>
            </a:r>
            <a:r>
              <a:rPr lang="en-GB" sz="1600" dirty="0"/>
              <a:t>multiplication tables that I know to solve, two-digit numbers </a:t>
            </a:r>
            <a:r>
              <a:rPr lang="en-GB" sz="1600" dirty="0" smtClean="0"/>
              <a:t>times one-digit numbers.</a:t>
            </a:r>
          </a:p>
          <a:p>
            <a:pPr marL="285750" indent="-285750">
              <a:buFont typeface="Arial" panose="020B0604020202020204" pitchFamily="34" charset="0"/>
              <a:buChar char="•"/>
            </a:pPr>
            <a:r>
              <a:rPr lang="en-GB" sz="1600" dirty="0" smtClean="0"/>
              <a:t>Solve </a:t>
            </a:r>
            <a:r>
              <a:rPr lang="en-GB" sz="1600" dirty="0"/>
              <a:t>problems, including missing number problems, </a:t>
            </a:r>
            <a:r>
              <a:rPr lang="en-GB" sz="1600" dirty="0" smtClean="0"/>
              <a:t>involving multiplication </a:t>
            </a:r>
            <a:r>
              <a:rPr lang="en-GB" sz="1600" dirty="0"/>
              <a:t>and </a:t>
            </a:r>
            <a:r>
              <a:rPr lang="en-GB" sz="1600" dirty="0" smtClean="0"/>
              <a:t>division.</a:t>
            </a:r>
          </a:p>
          <a:p>
            <a:pPr marL="285750" indent="-285750">
              <a:buFont typeface="Arial" panose="020B0604020202020204" pitchFamily="34" charset="0"/>
              <a:buChar char="•"/>
            </a:pPr>
            <a:r>
              <a:rPr lang="en-GB" sz="1600" dirty="0"/>
              <a:t>R</a:t>
            </a:r>
            <a:r>
              <a:rPr lang="en-GB" sz="1600" dirty="0" smtClean="0"/>
              <a:t>ecognise</a:t>
            </a:r>
            <a:r>
              <a:rPr lang="en-GB" sz="1600" dirty="0"/>
              <a:t>, find and write fractions of objects with one or </a:t>
            </a:r>
            <a:r>
              <a:rPr lang="en-GB" sz="1600" dirty="0" smtClean="0"/>
              <a:t>more numerators.</a:t>
            </a:r>
          </a:p>
          <a:p>
            <a:pPr marL="285750" indent="-285750">
              <a:buFont typeface="Arial" panose="020B0604020202020204" pitchFamily="34" charset="0"/>
              <a:buChar char="•"/>
            </a:pPr>
            <a:r>
              <a:rPr lang="en-GB" sz="1600" dirty="0"/>
              <a:t>C</a:t>
            </a:r>
            <a:r>
              <a:rPr lang="en-GB" sz="1600" dirty="0" smtClean="0"/>
              <a:t>ount </a:t>
            </a:r>
            <a:r>
              <a:rPr lang="en-GB" sz="1600" dirty="0"/>
              <a:t>up and down in tenths and find a tenth by dividing an object </a:t>
            </a:r>
            <a:r>
              <a:rPr lang="en-GB" sz="1600" dirty="0" smtClean="0"/>
              <a:t>or number.</a:t>
            </a:r>
          </a:p>
          <a:p>
            <a:pPr marL="285750" indent="-285750">
              <a:buFont typeface="Arial" panose="020B0604020202020204" pitchFamily="34" charset="0"/>
              <a:buChar char="•"/>
            </a:pPr>
            <a:r>
              <a:rPr lang="en-GB" sz="1600" dirty="0"/>
              <a:t>R</a:t>
            </a:r>
            <a:r>
              <a:rPr lang="en-GB" sz="1600" dirty="0" smtClean="0"/>
              <a:t>ecognise </a:t>
            </a:r>
            <a:r>
              <a:rPr lang="en-GB" sz="1600" dirty="0"/>
              <a:t>and show equivalent </a:t>
            </a:r>
            <a:r>
              <a:rPr lang="en-GB" sz="1600" dirty="0" smtClean="0"/>
              <a:t>fractions.</a:t>
            </a:r>
          </a:p>
          <a:p>
            <a:pPr marL="285750" indent="-285750">
              <a:buFont typeface="Arial" panose="020B0604020202020204" pitchFamily="34" charset="0"/>
              <a:buChar char="•"/>
            </a:pPr>
            <a:r>
              <a:rPr lang="en-GB" sz="1600" dirty="0"/>
              <a:t>A</a:t>
            </a:r>
            <a:r>
              <a:rPr lang="en-GB" sz="1600" dirty="0" smtClean="0"/>
              <a:t>dd </a:t>
            </a:r>
            <a:r>
              <a:rPr lang="en-GB" sz="1600" dirty="0"/>
              <a:t>and subtract fractions with the same </a:t>
            </a:r>
            <a:r>
              <a:rPr lang="en-GB" sz="1600" dirty="0" smtClean="0"/>
              <a:t>denominator.</a:t>
            </a:r>
          </a:p>
          <a:p>
            <a:pPr marL="285750" indent="-285750">
              <a:buFont typeface="Arial" panose="020B0604020202020204" pitchFamily="34" charset="0"/>
              <a:buChar char="•"/>
            </a:pPr>
            <a:r>
              <a:rPr lang="en-GB" sz="1600" dirty="0"/>
              <a:t>C</a:t>
            </a:r>
            <a:r>
              <a:rPr lang="en-GB" sz="1600" dirty="0" smtClean="0"/>
              <a:t>ompare </a:t>
            </a:r>
            <a:r>
              <a:rPr lang="en-GB" sz="1600" dirty="0"/>
              <a:t>and order unit fractions with the same </a:t>
            </a:r>
            <a:r>
              <a:rPr lang="en-GB" sz="1600" dirty="0" smtClean="0"/>
              <a:t>denominator</a:t>
            </a:r>
          </a:p>
          <a:p>
            <a:pPr marL="285750" indent="-285750">
              <a:buFont typeface="Arial" panose="020B0604020202020204" pitchFamily="34" charset="0"/>
              <a:buChar char="•"/>
            </a:pPr>
            <a:r>
              <a:rPr lang="en-GB" sz="1600" dirty="0"/>
              <a:t>M</a:t>
            </a:r>
            <a:r>
              <a:rPr lang="en-GB" sz="1600" dirty="0" smtClean="0"/>
              <a:t>easure</a:t>
            </a:r>
            <a:r>
              <a:rPr lang="en-GB" sz="1600" dirty="0"/>
              <a:t>, compare, add and subtract: lengths (m/cm/mm); mass (kg/g);volume/capacity (l/ml</a:t>
            </a:r>
            <a:r>
              <a:rPr lang="en-GB" sz="1600" dirty="0" smtClean="0"/>
              <a:t>).</a:t>
            </a:r>
          </a:p>
          <a:p>
            <a:pPr marL="285750" indent="-285750">
              <a:buFont typeface="Arial" panose="020B0604020202020204" pitchFamily="34" charset="0"/>
              <a:buChar char="•"/>
            </a:pPr>
            <a:r>
              <a:rPr lang="en-GB" sz="1600" dirty="0"/>
              <a:t>M</a:t>
            </a:r>
            <a:r>
              <a:rPr lang="en-GB" sz="1600" dirty="0" smtClean="0"/>
              <a:t>easure </a:t>
            </a:r>
            <a:r>
              <a:rPr lang="en-GB" sz="1600" dirty="0"/>
              <a:t>the perimeter of simple 2-D </a:t>
            </a:r>
            <a:r>
              <a:rPr lang="en-GB" sz="1600" dirty="0" smtClean="0"/>
              <a:t>shapes.</a:t>
            </a:r>
          </a:p>
          <a:p>
            <a:pPr marL="285750" indent="-285750">
              <a:buFont typeface="Arial" panose="020B0604020202020204" pitchFamily="34" charset="0"/>
              <a:buChar char="•"/>
            </a:pPr>
            <a:r>
              <a:rPr lang="en-GB" sz="1600" dirty="0"/>
              <a:t>A</a:t>
            </a:r>
            <a:r>
              <a:rPr lang="en-GB" sz="1600" dirty="0" smtClean="0"/>
              <a:t>dd </a:t>
            </a:r>
            <a:r>
              <a:rPr lang="en-GB" sz="1600" dirty="0"/>
              <a:t>and subtract amounts of money to give change, using both £ and </a:t>
            </a:r>
            <a:r>
              <a:rPr lang="en-GB" sz="1600" dirty="0" smtClean="0"/>
              <a:t>p.</a:t>
            </a:r>
          </a:p>
          <a:p>
            <a:pPr marL="285750" indent="-285750">
              <a:buFont typeface="Arial" panose="020B0604020202020204" pitchFamily="34" charset="0"/>
              <a:buChar char="•"/>
            </a:pPr>
            <a:r>
              <a:rPr lang="en-GB" sz="1600" dirty="0" smtClean="0"/>
              <a:t>Estimate </a:t>
            </a:r>
            <a:r>
              <a:rPr lang="en-GB" sz="1600" dirty="0"/>
              <a:t>and read time to the nearest </a:t>
            </a:r>
            <a:r>
              <a:rPr lang="en-GB" sz="1600" dirty="0" smtClean="0"/>
              <a:t>minute.</a:t>
            </a:r>
          </a:p>
          <a:p>
            <a:pPr marL="285750" indent="-285750">
              <a:buFont typeface="Arial" panose="020B0604020202020204" pitchFamily="34" charset="0"/>
              <a:buChar char="•"/>
            </a:pPr>
            <a:r>
              <a:rPr lang="en-GB" sz="1600" dirty="0"/>
              <a:t>T</a:t>
            </a:r>
            <a:r>
              <a:rPr lang="en-GB" sz="1600" dirty="0" smtClean="0"/>
              <a:t>ell </a:t>
            </a:r>
            <a:r>
              <a:rPr lang="en-GB" sz="1600" dirty="0"/>
              <a:t>and write the time from an analogue clock, including using </a:t>
            </a:r>
            <a:r>
              <a:rPr lang="en-GB" sz="1600" dirty="0" smtClean="0"/>
              <a:t>Roman numerals </a:t>
            </a:r>
            <a:r>
              <a:rPr lang="en-GB" sz="1600" dirty="0"/>
              <a:t>from I to XII, and 12-hour and 24-hour </a:t>
            </a:r>
            <a:r>
              <a:rPr lang="en-GB" sz="1600" dirty="0" smtClean="0"/>
              <a:t>clocks.</a:t>
            </a:r>
          </a:p>
          <a:p>
            <a:pPr marL="285750" indent="-285750">
              <a:buFont typeface="Arial" panose="020B0604020202020204" pitchFamily="34" charset="0"/>
              <a:buChar char="•"/>
            </a:pPr>
            <a:r>
              <a:rPr lang="en-GB" sz="1600" dirty="0"/>
              <a:t>R</a:t>
            </a:r>
            <a:r>
              <a:rPr lang="en-GB" sz="1600" dirty="0" smtClean="0"/>
              <a:t>ecord </a:t>
            </a:r>
            <a:r>
              <a:rPr lang="en-GB" sz="1600" dirty="0"/>
              <a:t>and compare time in terms of seconds, minutes and </a:t>
            </a:r>
            <a:r>
              <a:rPr lang="en-GB" sz="1600" dirty="0" smtClean="0"/>
              <a:t>hours</a:t>
            </a:r>
          </a:p>
          <a:p>
            <a:pPr marL="285750" indent="-285750">
              <a:buFont typeface="Arial" panose="020B0604020202020204" pitchFamily="34" charset="0"/>
              <a:buChar char="•"/>
            </a:pPr>
            <a:r>
              <a:rPr lang="en-GB" sz="1600" dirty="0"/>
              <a:t>U</a:t>
            </a:r>
            <a:r>
              <a:rPr lang="en-GB" sz="1600" dirty="0" smtClean="0"/>
              <a:t>se </a:t>
            </a:r>
            <a:r>
              <a:rPr lang="en-GB" sz="1600" dirty="0"/>
              <a:t>vocabulary such as o’clock, a.m./p.m., morning, afternoon, noon </a:t>
            </a:r>
            <a:r>
              <a:rPr lang="en-GB" sz="1600" dirty="0" smtClean="0"/>
              <a:t>and midnight</a:t>
            </a:r>
            <a:endParaRPr lang="en-GB" sz="1600" dirty="0"/>
          </a:p>
          <a:p>
            <a:pPr marL="285750" indent="-285750">
              <a:buFont typeface="Arial" panose="020B0604020202020204" pitchFamily="34" charset="0"/>
              <a:buChar char="•"/>
            </a:pPr>
            <a:r>
              <a:rPr lang="en-GB" sz="1600" dirty="0"/>
              <a:t>C</a:t>
            </a:r>
            <a:r>
              <a:rPr lang="en-GB" sz="1600" dirty="0" smtClean="0"/>
              <a:t>alculate </a:t>
            </a:r>
            <a:r>
              <a:rPr lang="en-GB" sz="1600" dirty="0"/>
              <a:t>and compare durations of </a:t>
            </a:r>
            <a:r>
              <a:rPr lang="en-GB" sz="1600" dirty="0" smtClean="0"/>
              <a:t>events.</a:t>
            </a:r>
          </a:p>
          <a:p>
            <a:pPr marL="285750" indent="-285750">
              <a:buFont typeface="Arial" panose="020B0604020202020204" pitchFamily="34" charset="0"/>
              <a:buChar char="•"/>
            </a:pPr>
            <a:r>
              <a:rPr lang="en-GB" sz="1600" dirty="0"/>
              <a:t>I</a:t>
            </a:r>
            <a:r>
              <a:rPr lang="en-GB" sz="1600" dirty="0" smtClean="0"/>
              <a:t>dentify</a:t>
            </a:r>
            <a:r>
              <a:rPr lang="en-GB" sz="1600" dirty="0"/>
              <a:t>, describe and draw 2-D shapes and make 3-D </a:t>
            </a:r>
            <a:r>
              <a:rPr lang="en-GB" sz="1600" dirty="0" smtClean="0"/>
              <a:t>shapes.</a:t>
            </a:r>
          </a:p>
          <a:p>
            <a:pPr marL="285750" indent="-285750">
              <a:buFont typeface="Arial" panose="020B0604020202020204" pitchFamily="34" charset="0"/>
              <a:buChar char="•"/>
            </a:pPr>
            <a:r>
              <a:rPr lang="en-GB" sz="1600" dirty="0"/>
              <a:t>I</a:t>
            </a:r>
            <a:r>
              <a:rPr lang="en-GB" sz="1600" dirty="0" smtClean="0"/>
              <a:t>dentify </a:t>
            </a:r>
            <a:r>
              <a:rPr lang="en-GB" sz="1600" dirty="0"/>
              <a:t>right angles and angles greater or less than a right angle. </a:t>
            </a:r>
          </a:p>
          <a:p>
            <a:pPr marL="285750" indent="-285750">
              <a:buFont typeface="Arial" panose="020B0604020202020204" pitchFamily="34" charset="0"/>
              <a:buChar char="•"/>
            </a:pPr>
            <a:endParaRPr lang="en-GB" sz="1600" dirty="0" smtClean="0"/>
          </a:p>
        </p:txBody>
      </p:sp>
    </p:spTree>
    <p:extLst>
      <p:ext uri="{BB962C8B-B14F-4D97-AF65-F5344CB8AC3E}">
        <p14:creationId xmlns:p14="http://schemas.microsoft.com/office/powerpoint/2010/main" val="2976706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6632" y="107504"/>
            <a:ext cx="6624736" cy="9341019"/>
          </a:xfrm>
          <a:prstGeom prst="rect">
            <a:avLst/>
          </a:prstGeom>
          <a:noFill/>
        </p:spPr>
        <p:txBody>
          <a:bodyPr wrap="square" rtlCol="0">
            <a:spAutoFit/>
          </a:bodyPr>
          <a:lstStyle/>
          <a:p>
            <a:pPr algn="ctr"/>
            <a:r>
              <a:rPr lang="en-GB" sz="1600" b="1" u="sng" dirty="0" smtClean="0"/>
              <a:t>Fun activities to do at home</a:t>
            </a:r>
          </a:p>
          <a:p>
            <a:endParaRPr lang="en-GB" sz="900" b="1" u="sng" dirty="0"/>
          </a:p>
          <a:p>
            <a:r>
              <a:rPr lang="en-GB" sz="1600" dirty="0" smtClean="0"/>
              <a:t>                             It is a known fact that playing card and board games can really  </a:t>
            </a:r>
          </a:p>
          <a:p>
            <a:r>
              <a:rPr lang="en-GB" sz="1600" dirty="0" smtClean="0"/>
              <a:t>                             help children’s Maths. </a:t>
            </a:r>
            <a:r>
              <a:rPr lang="en-GB" sz="1600" dirty="0"/>
              <a:t> </a:t>
            </a:r>
            <a:r>
              <a:rPr lang="en-GB" sz="1600" dirty="0" smtClean="0"/>
              <a:t>Adding dice scores, playing dominoes,  </a:t>
            </a:r>
          </a:p>
          <a:p>
            <a:r>
              <a:rPr lang="en-GB" sz="1600" dirty="0"/>
              <a:t> </a:t>
            </a:r>
            <a:r>
              <a:rPr lang="en-GB" sz="1600" dirty="0" smtClean="0"/>
              <a:t>                            track or card games all help children’s Mathematics. Some of  </a:t>
            </a:r>
          </a:p>
          <a:p>
            <a:r>
              <a:rPr lang="en-GB" sz="1600" dirty="0"/>
              <a:t> </a:t>
            </a:r>
            <a:r>
              <a:rPr lang="en-GB" sz="1600" dirty="0" smtClean="0"/>
              <a:t>                            the Year 3 objectives may be harder than they seem. </a:t>
            </a:r>
            <a:r>
              <a:rPr lang="en-GB" sz="1600" dirty="0"/>
              <a:t>For example, a child who can count up to 1000 may not know what each digit represents. In 784, for example, the ‘8’ is worth 80 not just 8. Equally, they may still have trouble saying a number which is 10 more than 98 or which number comes 30 before 215. Rapid recall of basic number facts is essential as they create good foundations for future maths concepts. </a:t>
            </a:r>
            <a:endParaRPr lang="en-GB" sz="1600" dirty="0" smtClean="0"/>
          </a:p>
          <a:p>
            <a:r>
              <a:rPr lang="en-GB" sz="1600" b="1" u="sng" dirty="0"/>
              <a:t>Times tables </a:t>
            </a:r>
            <a:endParaRPr lang="en-GB" sz="1600" dirty="0"/>
          </a:p>
          <a:p>
            <a:pPr marL="285750" indent="-285750">
              <a:buFont typeface="Wingdings" panose="05000000000000000000" pitchFamily="2" charset="2"/>
              <a:buChar char="v"/>
            </a:pPr>
            <a:r>
              <a:rPr lang="en-GB" sz="1600" dirty="0"/>
              <a:t>Say together the three times table forwards, then backwards up to </a:t>
            </a:r>
            <a:r>
              <a:rPr lang="en-GB" sz="1600" dirty="0" smtClean="0"/>
              <a:t>twelve</a:t>
            </a:r>
          </a:p>
          <a:p>
            <a:pPr marL="285750" indent="-285750">
              <a:buFont typeface="Wingdings" panose="05000000000000000000" pitchFamily="2" charset="2"/>
              <a:buChar char="v"/>
            </a:pPr>
            <a:r>
              <a:rPr lang="en-GB" sz="1600" dirty="0" smtClean="0"/>
              <a:t>Ask </a:t>
            </a:r>
            <a:r>
              <a:rPr lang="en-GB" sz="1600" dirty="0"/>
              <a:t>your child questions, such as: </a:t>
            </a:r>
          </a:p>
          <a:p>
            <a:r>
              <a:rPr lang="en-GB" sz="1600" dirty="0"/>
              <a:t>	</a:t>
            </a:r>
            <a:r>
              <a:rPr lang="en-GB" sz="1600" dirty="0" smtClean="0"/>
              <a:t>-Nine </a:t>
            </a:r>
            <a:r>
              <a:rPr lang="en-GB" sz="1600" dirty="0"/>
              <a:t>threes? </a:t>
            </a:r>
            <a:r>
              <a:rPr lang="en-GB" sz="1600" dirty="0" smtClean="0"/>
              <a:t>		-How </a:t>
            </a:r>
            <a:r>
              <a:rPr lang="en-GB" sz="1600" dirty="0"/>
              <a:t>many threes in 24? </a:t>
            </a:r>
          </a:p>
          <a:p>
            <a:r>
              <a:rPr lang="en-GB" sz="1600" dirty="0" smtClean="0"/>
              <a:t>	-Six </a:t>
            </a:r>
            <a:r>
              <a:rPr lang="en-GB" sz="1600" dirty="0"/>
              <a:t>times three</a:t>
            </a:r>
            <a:r>
              <a:rPr lang="en-GB" sz="1600" dirty="0" smtClean="0"/>
              <a:t>?		- </a:t>
            </a:r>
            <a:r>
              <a:rPr lang="en-GB" sz="1600" dirty="0"/>
              <a:t>Twenty-seven divided by three? </a:t>
            </a:r>
          </a:p>
          <a:p>
            <a:r>
              <a:rPr lang="en-GB" sz="1600" dirty="0" smtClean="0"/>
              <a:t>	-Three </a:t>
            </a:r>
            <a:r>
              <a:rPr lang="en-GB" sz="1600" dirty="0"/>
              <a:t>multiplied by six? </a:t>
            </a:r>
            <a:r>
              <a:rPr lang="en-GB" sz="1600" dirty="0" smtClean="0"/>
              <a:t>					-Three </a:t>
            </a:r>
            <a:r>
              <a:rPr lang="en-GB" sz="1600" dirty="0"/>
              <a:t>times what equals thirty-six? </a:t>
            </a:r>
          </a:p>
          <a:p>
            <a:pPr marL="285750" indent="-285750">
              <a:buFont typeface="Wingdings" panose="05000000000000000000" pitchFamily="2" charset="2"/>
              <a:buChar char="v"/>
            </a:pPr>
            <a:r>
              <a:rPr lang="en-GB" sz="1600" dirty="0"/>
              <a:t>Repeat with the two, four, five and eight times tables</a:t>
            </a:r>
            <a:r>
              <a:rPr lang="en-GB" sz="1600" dirty="0" smtClean="0"/>
              <a:t>.</a:t>
            </a:r>
          </a:p>
          <a:p>
            <a:endParaRPr lang="en-GB" sz="1600" dirty="0"/>
          </a:p>
          <a:p>
            <a:r>
              <a:rPr lang="en-GB" sz="1600" b="1" u="sng" dirty="0"/>
              <a:t>Can you tell the time? </a:t>
            </a:r>
            <a:endParaRPr lang="en-GB" sz="1600" dirty="0"/>
          </a:p>
          <a:p>
            <a:pPr marL="285750" indent="-285750">
              <a:buFont typeface="Wingdings" panose="05000000000000000000" pitchFamily="2" charset="2"/>
              <a:buChar char="v"/>
            </a:pPr>
            <a:r>
              <a:rPr lang="en-GB" sz="1600" dirty="0" smtClean="0"/>
              <a:t>Whenever </a:t>
            </a:r>
            <a:r>
              <a:rPr lang="en-GB" sz="1600" dirty="0"/>
              <a:t>possible, ask your child to tell you the time to the nearest 5minutes. Use a clock with hands as well as a digital watch or clock. </a:t>
            </a:r>
            <a:endParaRPr lang="en-GB" sz="1600" dirty="0" smtClean="0"/>
          </a:p>
          <a:p>
            <a:pPr marL="285750" indent="-285750">
              <a:buFont typeface="Wingdings" panose="05000000000000000000" pitchFamily="2" charset="2"/>
              <a:buChar char="v"/>
            </a:pPr>
            <a:r>
              <a:rPr lang="en-GB" sz="1600" dirty="0" smtClean="0"/>
              <a:t>Ask</a:t>
            </a:r>
            <a:r>
              <a:rPr lang="en-GB" sz="1600" dirty="0"/>
              <a:t>: What time will it be one hour from now? </a:t>
            </a:r>
            <a:endParaRPr lang="en-GB" sz="1600" dirty="0" smtClean="0"/>
          </a:p>
          <a:p>
            <a:pPr marL="285750" indent="-285750">
              <a:buFont typeface="Wingdings" panose="05000000000000000000" pitchFamily="2" charset="2"/>
              <a:buChar char="v"/>
            </a:pPr>
            <a:r>
              <a:rPr lang="en-GB" sz="1600" dirty="0" smtClean="0"/>
              <a:t>What </a:t>
            </a:r>
            <a:r>
              <a:rPr lang="en-GB" sz="1600" dirty="0"/>
              <a:t>time was it one hour </a:t>
            </a:r>
            <a:r>
              <a:rPr lang="en-GB" sz="1600" dirty="0" smtClean="0"/>
              <a:t>ago?</a:t>
            </a:r>
          </a:p>
          <a:p>
            <a:pPr marL="285750" indent="-285750">
              <a:buFont typeface="Wingdings" panose="05000000000000000000" pitchFamily="2" charset="2"/>
              <a:buChar char="v"/>
            </a:pPr>
            <a:r>
              <a:rPr lang="en-GB" sz="1600" dirty="0" smtClean="0"/>
              <a:t>Time </a:t>
            </a:r>
            <a:r>
              <a:rPr lang="en-GB" sz="1600" dirty="0"/>
              <a:t>your child doing various tasks, e.g. getting ready for school; tidying </a:t>
            </a:r>
            <a:r>
              <a:rPr lang="en-GB" sz="1600" dirty="0" smtClean="0"/>
              <a:t>a bedroom</a:t>
            </a:r>
            <a:r>
              <a:rPr lang="en-GB" sz="1600" dirty="0"/>
              <a:t>; saying the 5 times, 2 times or 3 times </a:t>
            </a:r>
            <a:r>
              <a:rPr lang="en-GB" sz="1600" dirty="0" smtClean="0"/>
              <a:t>table…</a:t>
            </a:r>
          </a:p>
          <a:p>
            <a:pPr marL="285750" indent="-285750">
              <a:buFont typeface="Wingdings" panose="05000000000000000000" pitchFamily="2" charset="2"/>
              <a:buChar char="v"/>
            </a:pPr>
            <a:r>
              <a:rPr lang="en-GB" sz="1600" dirty="0" smtClean="0"/>
              <a:t>Ask </a:t>
            </a:r>
            <a:r>
              <a:rPr lang="en-GB" sz="1600" dirty="0"/>
              <a:t>your child to guess in advance how long they think an activity will take</a:t>
            </a:r>
            <a:r>
              <a:rPr lang="en-GB" sz="1600" dirty="0" smtClean="0"/>
              <a:t>. Can </a:t>
            </a:r>
            <a:r>
              <a:rPr lang="en-GB" sz="1600" dirty="0"/>
              <a:t>they beat their time when they repeat it?</a:t>
            </a:r>
          </a:p>
          <a:p>
            <a:endParaRPr lang="en-GB" sz="1600" dirty="0" smtClean="0"/>
          </a:p>
          <a:p>
            <a:r>
              <a:rPr lang="en-GB" sz="1600" b="1" u="sng" dirty="0"/>
              <a:t>Number games </a:t>
            </a:r>
            <a:endParaRPr lang="en-GB" sz="1600" dirty="0"/>
          </a:p>
          <a:p>
            <a:r>
              <a:rPr lang="en-GB" sz="1600" dirty="0" smtClean="0"/>
              <a:t>Roll </a:t>
            </a:r>
            <a:r>
              <a:rPr lang="en-GB" sz="1600" dirty="0"/>
              <a:t>a dice twice to make a two-digit number, e.g. if you roll a 6 and 4 this could be 64 or 46. Then ask your child to do one or more of these activities: </a:t>
            </a:r>
            <a:endParaRPr lang="en-GB" sz="1600" dirty="0" smtClean="0"/>
          </a:p>
          <a:p>
            <a:pPr marL="285750" indent="-285750">
              <a:buFont typeface="Wingdings" panose="05000000000000000000" pitchFamily="2" charset="2"/>
              <a:buChar char="v"/>
            </a:pPr>
            <a:r>
              <a:rPr lang="en-GB" sz="1600" dirty="0" smtClean="0"/>
              <a:t>Count </a:t>
            </a:r>
            <a:r>
              <a:rPr lang="en-GB" sz="1600" dirty="0"/>
              <a:t>on or back from each number in </a:t>
            </a:r>
            <a:r>
              <a:rPr lang="en-GB" sz="1600" dirty="0" smtClean="0"/>
              <a:t>tens.</a:t>
            </a:r>
          </a:p>
          <a:p>
            <a:pPr marL="285750" indent="-285750">
              <a:buFont typeface="Wingdings" panose="05000000000000000000" pitchFamily="2" charset="2"/>
              <a:buChar char="v"/>
            </a:pPr>
            <a:r>
              <a:rPr lang="en-GB" sz="1600" dirty="0" smtClean="0"/>
              <a:t>Add </a:t>
            </a:r>
            <a:r>
              <a:rPr lang="en-GB" sz="1600" dirty="0"/>
              <a:t>9 or 19 to each number in their head. (A quick way is to </a:t>
            </a:r>
            <a:r>
              <a:rPr lang="en-GB" sz="1600" dirty="0" smtClean="0"/>
              <a:t>                              add </a:t>
            </a:r>
            <a:r>
              <a:rPr lang="en-GB" sz="1600" dirty="0"/>
              <a:t>10 </a:t>
            </a:r>
            <a:r>
              <a:rPr lang="en-GB" sz="1600" dirty="0" smtClean="0"/>
              <a:t>and then </a:t>
            </a:r>
            <a:r>
              <a:rPr lang="en-GB" sz="1600" dirty="0"/>
              <a:t>take away 1 or add 20 and subtract </a:t>
            </a:r>
            <a:r>
              <a:rPr lang="en-GB" sz="1600" dirty="0" smtClean="0"/>
              <a:t>1)</a:t>
            </a:r>
          </a:p>
          <a:p>
            <a:pPr marL="285750" indent="-285750">
              <a:buFont typeface="Wingdings" panose="05000000000000000000" pitchFamily="2" charset="2"/>
              <a:buChar char="v"/>
            </a:pPr>
            <a:r>
              <a:rPr lang="en-GB" sz="1600" dirty="0" smtClean="0"/>
              <a:t>Double </a:t>
            </a:r>
            <a:r>
              <a:rPr lang="en-GB" sz="1600" dirty="0"/>
              <a:t>the number.</a:t>
            </a:r>
          </a:p>
          <a:p>
            <a:r>
              <a:rPr lang="en-GB" sz="1600" dirty="0" smtClean="0"/>
              <a:t> </a:t>
            </a:r>
            <a:endParaRPr lang="en-GB" sz="1600" dirty="0" smtClean="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27384" y="-252536"/>
            <a:ext cx="1443716" cy="2088232"/>
          </a:xfrm>
          <a:prstGeom prst="rect">
            <a:avLst/>
          </a:prstGeom>
        </p:spPr>
      </p:pic>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45224" y="3995936"/>
            <a:ext cx="720080" cy="1209089"/>
          </a:xfrm>
          <a:prstGeom prst="rect">
            <a:avLst/>
          </a:prstGeom>
        </p:spPr>
      </p:pic>
      <p:pic>
        <p:nvPicPr>
          <p:cNvPr id="3" name="Picture 2"/>
          <p:cNvPicPr>
            <a:picLocks noChangeAspect="1"/>
          </p:cNvPicPr>
          <p:nvPr/>
        </p:nvPicPr>
        <p:blipFill rotWithShape="1">
          <a:blip r:embed="rId4" cstate="print">
            <a:extLst>
              <a:ext uri="{28A0092B-C50C-407E-A947-70E740481C1C}">
                <a14:useLocalDpi xmlns:a14="http://schemas.microsoft.com/office/drawing/2010/main" val="0"/>
              </a:ext>
            </a:extLst>
          </a:blip>
          <a:srcRect l="5748" t="13056" r="4369" b="25096"/>
          <a:stretch/>
        </p:blipFill>
        <p:spPr>
          <a:xfrm>
            <a:off x="138838" y="3635896"/>
            <a:ext cx="841890" cy="625631"/>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713837" y="8244408"/>
            <a:ext cx="972716" cy="727775"/>
          </a:xfrm>
          <a:prstGeom prst="rect">
            <a:avLst/>
          </a:prstGeom>
        </p:spPr>
      </p:pic>
    </p:spTree>
    <p:extLst>
      <p:ext uri="{BB962C8B-B14F-4D97-AF65-F5344CB8AC3E}">
        <p14:creationId xmlns:p14="http://schemas.microsoft.com/office/powerpoint/2010/main" val="18019269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4624" y="147850"/>
            <a:ext cx="6813376" cy="8710077"/>
          </a:xfrm>
          <a:prstGeom prst="rect">
            <a:avLst/>
          </a:prstGeom>
          <a:noFill/>
        </p:spPr>
        <p:txBody>
          <a:bodyPr wrap="square" rtlCol="0">
            <a:spAutoFit/>
          </a:bodyPr>
          <a:lstStyle/>
          <a:p>
            <a:r>
              <a:rPr lang="en-GB" sz="1600" b="1" u="sng" dirty="0" smtClean="0"/>
              <a:t>Times table race</a:t>
            </a:r>
          </a:p>
          <a:p>
            <a:r>
              <a:rPr lang="en-GB" sz="1600" dirty="0" smtClean="0"/>
              <a:t>You need two dice and a pile of counters. </a:t>
            </a:r>
          </a:p>
          <a:p>
            <a:pPr marL="285750" indent="-285750">
              <a:buFont typeface="Wingdings" panose="05000000000000000000" pitchFamily="2" charset="2"/>
              <a:buChar char="v"/>
            </a:pPr>
            <a:r>
              <a:rPr lang="en-GB" sz="1600" dirty="0" smtClean="0"/>
              <a:t>Take turns to roll the two dice. </a:t>
            </a:r>
          </a:p>
          <a:p>
            <a:pPr marL="285750" indent="-285750">
              <a:buFont typeface="Wingdings" panose="05000000000000000000" pitchFamily="2" charset="2"/>
              <a:buChar char="v"/>
            </a:pPr>
            <a:r>
              <a:rPr lang="en-GB" sz="1600" dirty="0" smtClean="0"/>
              <a:t>Multiply the two numbers and call out the answer. </a:t>
            </a:r>
          </a:p>
          <a:p>
            <a:pPr marL="285750" indent="-285750">
              <a:buFont typeface="Wingdings" panose="05000000000000000000" pitchFamily="2" charset="2"/>
              <a:buChar char="v"/>
            </a:pPr>
            <a:r>
              <a:rPr lang="en-GB" sz="1600" dirty="0" smtClean="0"/>
              <a:t>If you are right, you win a counter. The first to get 10 counters wins. </a:t>
            </a:r>
          </a:p>
          <a:p>
            <a:pPr marL="285750" indent="-285750">
              <a:buFont typeface="Wingdings" panose="05000000000000000000" pitchFamily="2" charset="2"/>
              <a:buChar char="v"/>
            </a:pPr>
            <a:endParaRPr lang="en-GB" sz="1600" dirty="0"/>
          </a:p>
          <a:p>
            <a:r>
              <a:rPr lang="en-GB" sz="1600" b="1" u="sng" dirty="0" smtClean="0"/>
              <a:t>Secret calculations</a:t>
            </a:r>
          </a:p>
          <a:p>
            <a:r>
              <a:rPr lang="en-GB" sz="1600" dirty="0" smtClean="0"/>
              <a:t>Ask your child to say a number, e.g. 43. </a:t>
            </a:r>
          </a:p>
          <a:p>
            <a:pPr marL="285750" indent="-285750">
              <a:buFont typeface="Wingdings" panose="05000000000000000000" pitchFamily="2" charset="2"/>
              <a:buChar char="v"/>
            </a:pPr>
            <a:r>
              <a:rPr lang="en-GB" sz="1600" dirty="0" smtClean="0"/>
              <a:t>Secretly do something to it (e.g. add 30). Say the answer only, (e.g. 73)</a:t>
            </a:r>
          </a:p>
          <a:p>
            <a:pPr marL="285750" indent="-285750">
              <a:buFont typeface="Wingdings" panose="05000000000000000000" pitchFamily="2" charset="2"/>
              <a:buChar char="v"/>
            </a:pPr>
            <a:r>
              <a:rPr lang="en-GB" sz="1600" dirty="0" smtClean="0"/>
              <a:t>Your child then says another number to you, (e.g.61). Do the same to that number and say the answer. </a:t>
            </a:r>
          </a:p>
          <a:p>
            <a:pPr marL="285750" indent="-285750">
              <a:buFont typeface="Wingdings" panose="05000000000000000000" pitchFamily="2" charset="2"/>
              <a:buChar char="v"/>
            </a:pPr>
            <a:r>
              <a:rPr lang="en-GB" sz="1600" dirty="0" smtClean="0"/>
              <a:t>The child has to guess what you are doing to the number each time. </a:t>
            </a:r>
          </a:p>
          <a:p>
            <a:pPr marL="285750" indent="-285750">
              <a:buFont typeface="Wingdings" panose="05000000000000000000" pitchFamily="2" charset="2"/>
              <a:buChar char="v"/>
            </a:pPr>
            <a:endParaRPr lang="en-GB" sz="1600" dirty="0"/>
          </a:p>
          <a:p>
            <a:r>
              <a:rPr lang="en-GB" sz="1600" b="1" u="sng" dirty="0" smtClean="0"/>
              <a:t>Shopping Maths</a:t>
            </a:r>
          </a:p>
          <a:p>
            <a:r>
              <a:rPr lang="en-GB" sz="1600" dirty="0" smtClean="0"/>
              <a:t>After you have been shopping, choose 6 different items each costing less than £2. Make a price label for each one, e.g. 39p, 78p. Shuffle the labels. Then ask your child to do one or more of these. </a:t>
            </a:r>
          </a:p>
          <a:p>
            <a:pPr marL="342900" indent="-342900">
              <a:buFont typeface="Wingdings" panose="05000000000000000000" pitchFamily="2" charset="2"/>
              <a:buChar char="v"/>
            </a:pPr>
            <a:r>
              <a:rPr lang="en-GB" sz="1600" dirty="0" smtClean="0"/>
              <a:t>Place the labels in order, starting with the lowest. </a:t>
            </a:r>
          </a:p>
          <a:p>
            <a:pPr marL="342900" indent="-342900">
              <a:buFont typeface="Wingdings" panose="05000000000000000000" pitchFamily="2" charset="2"/>
              <a:buChar char="v"/>
            </a:pPr>
            <a:r>
              <a:rPr lang="en-GB" sz="1600" dirty="0" smtClean="0"/>
              <a:t>Say which price is an odd number and which is an even number. </a:t>
            </a:r>
          </a:p>
          <a:p>
            <a:pPr marL="342900" indent="-342900">
              <a:buFont typeface="Wingdings" panose="05000000000000000000" pitchFamily="2" charset="2"/>
              <a:buChar char="v"/>
            </a:pPr>
            <a:r>
              <a:rPr lang="en-GB" sz="1600" dirty="0" smtClean="0"/>
              <a:t>Add 9p to each price in their head. </a:t>
            </a:r>
          </a:p>
          <a:p>
            <a:pPr marL="342900" indent="-342900">
              <a:buFont typeface="Wingdings" panose="05000000000000000000" pitchFamily="2" charset="2"/>
              <a:buChar char="v"/>
            </a:pPr>
            <a:r>
              <a:rPr lang="en-GB" sz="1600" dirty="0" smtClean="0"/>
              <a:t>Take 20p from each price in their head. </a:t>
            </a:r>
          </a:p>
          <a:p>
            <a:pPr marL="342900" indent="-342900">
              <a:buFont typeface="Wingdings" panose="05000000000000000000" pitchFamily="2" charset="2"/>
              <a:buChar char="v"/>
            </a:pPr>
            <a:r>
              <a:rPr lang="en-GB" sz="1600" dirty="0" smtClean="0"/>
              <a:t>Say which coins to use to pay exactly for each item. </a:t>
            </a:r>
          </a:p>
          <a:p>
            <a:pPr marL="342900" indent="-342900">
              <a:buFont typeface="Wingdings" panose="05000000000000000000" pitchFamily="2" charset="2"/>
              <a:buChar char="v"/>
            </a:pPr>
            <a:r>
              <a:rPr lang="en-GB" sz="1600" dirty="0" smtClean="0"/>
              <a:t>Choose any two of the items, and find their total cost. </a:t>
            </a:r>
          </a:p>
          <a:p>
            <a:pPr marL="342900" indent="-342900">
              <a:buFont typeface="Wingdings" panose="05000000000000000000" pitchFamily="2" charset="2"/>
              <a:buChar char="v"/>
            </a:pPr>
            <a:r>
              <a:rPr lang="en-GB" sz="1600" dirty="0" smtClean="0"/>
              <a:t>Work out the change from £1, £2 or £5 for each item. </a:t>
            </a:r>
          </a:p>
          <a:p>
            <a:pPr marL="342900" indent="-342900">
              <a:buFont typeface="Wingdings" panose="05000000000000000000" pitchFamily="2" charset="2"/>
              <a:buChar char="v"/>
            </a:pPr>
            <a:endParaRPr lang="en-GB" sz="1600" dirty="0"/>
          </a:p>
          <a:p>
            <a:r>
              <a:rPr lang="en-GB" sz="1600" b="1" u="sng" dirty="0" smtClean="0"/>
              <a:t>Guess my number</a:t>
            </a:r>
          </a:p>
          <a:p>
            <a:r>
              <a:rPr lang="en-GB" sz="1600" dirty="0" smtClean="0"/>
              <a:t>Choose a car number you can see , e.g. 592</a:t>
            </a:r>
          </a:p>
          <a:p>
            <a:pPr marL="285750" indent="-285750">
              <a:buFont typeface="Wingdings" panose="05000000000000000000" pitchFamily="2" charset="2"/>
              <a:buChar char="v"/>
            </a:pPr>
            <a:r>
              <a:rPr lang="en-GB" sz="1600" dirty="0" smtClean="0"/>
              <a:t>Add 10 to the number in your head. Say the answer aloud. </a:t>
            </a:r>
          </a:p>
          <a:p>
            <a:pPr marL="285750" indent="-285750">
              <a:buFont typeface="Wingdings" panose="05000000000000000000" pitchFamily="2" charset="2"/>
              <a:buChar char="v"/>
            </a:pPr>
            <a:r>
              <a:rPr lang="en-GB" sz="1600" dirty="0" smtClean="0"/>
              <a:t>Can your child guess which car  you were looking at?                                                   If so he/she can have the next turn. </a:t>
            </a:r>
          </a:p>
          <a:p>
            <a:pPr marL="285750" indent="-285750">
              <a:buFont typeface="Wingdings" panose="05000000000000000000" pitchFamily="2" charset="2"/>
              <a:buChar char="v"/>
            </a:pPr>
            <a:endParaRPr lang="en-GB" sz="1600" dirty="0"/>
          </a:p>
          <a:p>
            <a:r>
              <a:rPr lang="en-GB" sz="1600" b="1" u="sng" dirty="0" smtClean="0"/>
              <a:t>Cupboard Maths</a:t>
            </a:r>
          </a:p>
          <a:p>
            <a:r>
              <a:rPr lang="en-GB" sz="1600" dirty="0" smtClean="0"/>
              <a:t>Ask your child to look at the weights printed on jars, tins and packets in the food cupboard, e.g. tinned tuna 185g, tinned tomatoes 400g, jam 454g. Choose six items. Ask your child to put them in order. Is the largest item the heaviest? </a:t>
            </a:r>
          </a:p>
        </p:txBody>
      </p:sp>
      <p:sp>
        <p:nvSpPr>
          <p:cNvPr id="22" name="AutoShape 2" descr="Image result for car number plate clipar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74188" y="88548"/>
            <a:ext cx="1052736" cy="1052736"/>
          </a:xfrm>
          <a:prstGeom prst="rect">
            <a:avLst/>
          </a:prstGeom>
        </p:spPr>
      </p:pic>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91334" y="4211960"/>
            <a:ext cx="935590" cy="1295128"/>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44835" y="6617568"/>
            <a:ext cx="1071563" cy="1066800"/>
          </a:xfrm>
          <a:prstGeom prst="rect">
            <a:avLst/>
          </a:prstGeom>
        </p:spPr>
      </p:pic>
    </p:spTree>
    <p:extLst>
      <p:ext uri="{BB962C8B-B14F-4D97-AF65-F5344CB8AC3E}">
        <p14:creationId xmlns:p14="http://schemas.microsoft.com/office/powerpoint/2010/main" val="29005595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245</TotalTime>
  <Words>945</Words>
  <Application>Microsoft Office PowerPoint</Application>
  <PresentationFormat>On-screen Show (4:3)</PresentationFormat>
  <Paragraphs>86</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natalie.townley</dc:creator>
  <cp:lastModifiedBy>natalie.townley</cp:lastModifiedBy>
  <cp:revision>30</cp:revision>
  <cp:lastPrinted>2019-07-02T14:09:33Z</cp:lastPrinted>
  <dcterms:created xsi:type="dcterms:W3CDTF">2019-07-02T12:09:59Z</dcterms:created>
  <dcterms:modified xsi:type="dcterms:W3CDTF">2019-09-22T10:49:03Z</dcterms:modified>
</cp:coreProperties>
</file>