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6858000" cy="9144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2094" y="-10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E4B5E0E-BD31-453C-B8C4-7E2671C7B71D}" type="datetimeFigureOut">
              <a:rPr lang="en-GB" smtClean="0"/>
              <a:t>22/09/2019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CF1F7D-F77B-4A81-BD8E-B6E722C870E9}" type="slidenum">
              <a:rPr lang="en-GB" smtClean="0"/>
              <a:t>‹#›</a:t>
            </a:fld>
            <a:endParaRPr lang="en-GB"/>
          </a:p>
        </p:txBody>
      </p:sp>
    </p:spTree>
    <p:extLst>
      <p:ext uri="{BB962C8B-B14F-4D97-AF65-F5344CB8AC3E}">
        <p14:creationId xmlns:p14="http://schemas.microsoft.com/office/powerpoint/2010/main" val="2024944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4B5E0E-BD31-453C-B8C4-7E2671C7B71D}" type="datetimeFigureOut">
              <a:rPr lang="en-GB" smtClean="0"/>
              <a:t>22/09/2019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CF1F7D-F77B-4A81-BD8E-B6E722C870E9}" type="slidenum">
              <a:rPr lang="en-GB" smtClean="0"/>
              <a:t>‹#›</a:t>
            </a:fld>
            <a:endParaRPr lang="en-GB"/>
          </a:p>
        </p:txBody>
      </p:sp>
    </p:spTree>
    <p:extLst>
      <p:ext uri="{BB962C8B-B14F-4D97-AF65-F5344CB8AC3E}">
        <p14:creationId xmlns:p14="http://schemas.microsoft.com/office/powerpoint/2010/main" val="2863086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4B5E0E-BD31-453C-B8C4-7E2671C7B71D}" type="datetimeFigureOut">
              <a:rPr lang="en-GB" smtClean="0"/>
              <a:t>22/09/2019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CF1F7D-F77B-4A81-BD8E-B6E722C870E9}" type="slidenum">
              <a:rPr lang="en-GB" smtClean="0"/>
              <a:t>‹#›</a:t>
            </a:fld>
            <a:endParaRPr lang="en-GB"/>
          </a:p>
        </p:txBody>
      </p:sp>
    </p:spTree>
    <p:extLst>
      <p:ext uri="{BB962C8B-B14F-4D97-AF65-F5344CB8AC3E}">
        <p14:creationId xmlns:p14="http://schemas.microsoft.com/office/powerpoint/2010/main" val="873024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4B5E0E-BD31-453C-B8C4-7E2671C7B71D}" type="datetimeFigureOut">
              <a:rPr lang="en-GB" smtClean="0"/>
              <a:t>22/09/2019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CF1F7D-F77B-4A81-BD8E-B6E722C870E9}" type="slidenum">
              <a:rPr lang="en-GB" smtClean="0"/>
              <a:t>‹#›</a:t>
            </a:fld>
            <a:endParaRPr lang="en-GB"/>
          </a:p>
        </p:txBody>
      </p:sp>
    </p:spTree>
    <p:extLst>
      <p:ext uri="{BB962C8B-B14F-4D97-AF65-F5344CB8AC3E}">
        <p14:creationId xmlns:p14="http://schemas.microsoft.com/office/powerpoint/2010/main" val="2104748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4B5E0E-BD31-453C-B8C4-7E2671C7B71D}" type="datetimeFigureOut">
              <a:rPr lang="en-GB" smtClean="0"/>
              <a:t>22/09/2019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CF1F7D-F77B-4A81-BD8E-B6E722C870E9}" type="slidenum">
              <a:rPr lang="en-GB" smtClean="0"/>
              <a:t>‹#›</a:t>
            </a:fld>
            <a:endParaRPr lang="en-GB"/>
          </a:p>
        </p:txBody>
      </p:sp>
    </p:spTree>
    <p:extLst>
      <p:ext uri="{BB962C8B-B14F-4D97-AF65-F5344CB8AC3E}">
        <p14:creationId xmlns:p14="http://schemas.microsoft.com/office/powerpoint/2010/main" val="2697557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E4B5E0E-BD31-453C-B8C4-7E2671C7B71D}" type="datetimeFigureOut">
              <a:rPr lang="en-GB" smtClean="0"/>
              <a:t>22/09/2019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CF1F7D-F77B-4A81-BD8E-B6E722C870E9}" type="slidenum">
              <a:rPr lang="en-GB" smtClean="0"/>
              <a:t>‹#›</a:t>
            </a:fld>
            <a:endParaRPr lang="en-GB"/>
          </a:p>
        </p:txBody>
      </p:sp>
    </p:spTree>
    <p:extLst>
      <p:ext uri="{BB962C8B-B14F-4D97-AF65-F5344CB8AC3E}">
        <p14:creationId xmlns:p14="http://schemas.microsoft.com/office/powerpoint/2010/main" val="1998879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E4B5E0E-BD31-453C-B8C4-7E2671C7B71D}" type="datetimeFigureOut">
              <a:rPr lang="en-GB" smtClean="0"/>
              <a:t>22/09/2019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1CF1F7D-F77B-4A81-BD8E-B6E722C870E9}" type="slidenum">
              <a:rPr lang="en-GB" smtClean="0"/>
              <a:t>‹#›</a:t>
            </a:fld>
            <a:endParaRPr lang="en-GB"/>
          </a:p>
        </p:txBody>
      </p:sp>
    </p:spTree>
    <p:extLst>
      <p:ext uri="{BB962C8B-B14F-4D97-AF65-F5344CB8AC3E}">
        <p14:creationId xmlns:p14="http://schemas.microsoft.com/office/powerpoint/2010/main" val="4169600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E4B5E0E-BD31-453C-B8C4-7E2671C7B71D}" type="datetimeFigureOut">
              <a:rPr lang="en-GB" smtClean="0"/>
              <a:t>22/09/2019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CF1F7D-F77B-4A81-BD8E-B6E722C870E9}" type="slidenum">
              <a:rPr lang="en-GB" smtClean="0"/>
              <a:t>‹#›</a:t>
            </a:fld>
            <a:endParaRPr lang="en-GB"/>
          </a:p>
        </p:txBody>
      </p:sp>
    </p:spTree>
    <p:extLst>
      <p:ext uri="{BB962C8B-B14F-4D97-AF65-F5344CB8AC3E}">
        <p14:creationId xmlns:p14="http://schemas.microsoft.com/office/powerpoint/2010/main" val="3716446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4B5E0E-BD31-453C-B8C4-7E2671C7B71D}" type="datetimeFigureOut">
              <a:rPr lang="en-GB" smtClean="0"/>
              <a:t>22/09/2019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CF1F7D-F77B-4A81-BD8E-B6E722C870E9}" type="slidenum">
              <a:rPr lang="en-GB" smtClean="0"/>
              <a:t>‹#›</a:t>
            </a:fld>
            <a:endParaRPr lang="en-GB"/>
          </a:p>
        </p:txBody>
      </p:sp>
    </p:spTree>
    <p:extLst>
      <p:ext uri="{BB962C8B-B14F-4D97-AF65-F5344CB8AC3E}">
        <p14:creationId xmlns:p14="http://schemas.microsoft.com/office/powerpoint/2010/main" val="1749576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4B5E0E-BD31-453C-B8C4-7E2671C7B71D}" type="datetimeFigureOut">
              <a:rPr lang="en-GB" smtClean="0"/>
              <a:t>22/09/2019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CF1F7D-F77B-4A81-BD8E-B6E722C870E9}" type="slidenum">
              <a:rPr lang="en-GB" smtClean="0"/>
              <a:t>‹#›</a:t>
            </a:fld>
            <a:endParaRPr lang="en-GB"/>
          </a:p>
        </p:txBody>
      </p:sp>
    </p:spTree>
    <p:extLst>
      <p:ext uri="{BB962C8B-B14F-4D97-AF65-F5344CB8AC3E}">
        <p14:creationId xmlns:p14="http://schemas.microsoft.com/office/powerpoint/2010/main" val="4265654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4B5E0E-BD31-453C-B8C4-7E2671C7B71D}" type="datetimeFigureOut">
              <a:rPr lang="en-GB" smtClean="0"/>
              <a:t>22/09/2019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CF1F7D-F77B-4A81-BD8E-B6E722C870E9}" type="slidenum">
              <a:rPr lang="en-GB" smtClean="0"/>
              <a:t>‹#›</a:t>
            </a:fld>
            <a:endParaRPr lang="en-GB"/>
          </a:p>
        </p:txBody>
      </p:sp>
    </p:spTree>
    <p:extLst>
      <p:ext uri="{BB962C8B-B14F-4D97-AF65-F5344CB8AC3E}">
        <p14:creationId xmlns:p14="http://schemas.microsoft.com/office/powerpoint/2010/main" val="1280950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E4B5E0E-BD31-453C-B8C4-7E2671C7B71D}" type="datetimeFigureOut">
              <a:rPr lang="en-GB" smtClean="0"/>
              <a:t>22/09/2019</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F1CF1F7D-F77B-4A81-BD8E-B6E722C870E9}" type="slidenum">
              <a:rPr lang="en-GB" smtClean="0"/>
              <a:t>‹#›</a:t>
            </a:fld>
            <a:endParaRPr lang="en-GB"/>
          </a:p>
        </p:txBody>
      </p:sp>
    </p:spTree>
    <p:extLst>
      <p:ext uri="{BB962C8B-B14F-4D97-AF65-F5344CB8AC3E}">
        <p14:creationId xmlns:p14="http://schemas.microsoft.com/office/powerpoint/2010/main" val="3716596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648" y="7236296"/>
            <a:ext cx="6336704" cy="1754326"/>
          </a:xfrm>
          <a:prstGeom prst="rect">
            <a:avLst/>
          </a:prstGeom>
          <a:noFill/>
        </p:spPr>
        <p:txBody>
          <a:bodyPr wrap="square" rtlCol="0">
            <a:spAutoFit/>
          </a:bodyPr>
          <a:lstStyle/>
          <a:p>
            <a:pPr algn="just"/>
            <a:r>
              <a:rPr lang="en-GB" dirty="0" smtClean="0"/>
              <a:t>At St Michael’s  CE VA Primary School our aim is to work in partnership with you to enhance your child’s progress and enjoyment of Maths! This  leaflet is an aid to help you to support your child to develop their understanding of the range of Maths concepts they will cover while in school. It aims to offer ideas of fun activities to engage your child’s love of Maths at home. </a:t>
            </a:r>
            <a:endParaRPr lang="en-GB" dirty="0"/>
          </a:p>
        </p:txBody>
      </p:sp>
      <p:pic>
        <p:nvPicPr>
          <p:cNvPr id="5" name="officeArt object"/>
          <p:cNvPicPr/>
          <p:nvPr/>
        </p:nvPicPr>
        <p:blipFill>
          <a:blip r:embed="rId2">
            <a:extLst/>
          </a:blip>
          <a:stretch>
            <a:fillRect/>
          </a:stretch>
        </p:blipFill>
        <p:spPr>
          <a:xfrm>
            <a:off x="439852" y="467544"/>
            <a:ext cx="1523121" cy="1780784"/>
          </a:xfrm>
          <a:prstGeom prst="rect">
            <a:avLst/>
          </a:prstGeom>
          <a:ln w="12700" cap="flat">
            <a:noFill/>
            <a:miter lim="400000"/>
          </a:ln>
          <a:effectLst/>
        </p:spPr>
      </p:pic>
      <p:sp>
        <p:nvSpPr>
          <p:cNvPr id="6" name="Rectangle 5"/>
          <p:cNvSpPr/>
          <p:nvPr/>
        </p:nvSpPr>
        <p:spPr>
          <a:xfrm>
            <a:off x="1847460" y="489155"/>
            <a:ext cx="4677884" cy="1200329"/>
          </a:xfrm>
          <a:prstGeom prst="rect">
            <a:avLst/>
          </a:prstGeom>
        </p:spPr>
        <p:txBody>
          <a:bodyPr wrap="square">
            <a:spAutoFit/>
          </a:bodyPr>
          <a:lstStyle/>
          <a:p>
            <a:pPr algn="ctr"/>
            <a:r>
              <a:rPr lang="en-US" sz="3600" b="1" u="sng" dirty="0"/>
              <a:t>St </a:t>
            </a:r>
            <a:r>
              <a:rPr lang="en-US" sz="3600" b="1" u="sng" dirty="0" smtClean="0"/>
              <a:t>Michael’s </a:t>
            </a:r>
            <a:r>
              <a:rPr lang="en-US" sz="3600" b="1" u="sng" dirty="0"/>
              <a:t>CE VA Primary School</a:t>
            </a:r>
            <a:endParaRPr lang="en-GB" sz="3600"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5211" b="50000"/>
          <a:stretch/>
        </p:blipFill>
        <p:spPr>
          <a:xfrm>
            <a:off x="294480" y="2267744"/>
            <a:ext cx="3998616" cy="992413"/>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35211" t="50000"/>
          <a:stretch/>
        </p:blipFill>
        <p:spPr>
          <a:xfrm>
            <a:off x="2996952" y="2279902"/>
            <a:ext cx="4041347" cy="1003019"/>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7780" b="7780"/>
          <a:stretch/>
        </p:blipFill>
        <p:spPr>
          <a:xfrm>
            <a:off x="260648" y="3290622"/>
            <a:ext cx="6480720" cy="3872580"/>
          </a:xfrm>
          <a:prstGeom prst="rect">
            <a:avLst/>
          </a:prstGeom>
        </p:spPr>
      </p:pic>
      <p:sp>
        <p:nvSpPr>
          <p:cNvPr id="11" name="Rectangle 10"/>
          <p:cNvSpPr/>
          <p:nvPr/>
        </p:nvSpPr>
        <p:spPr>
          <a:xfrm>
            <a:off x="5149673" y="3296001"/>
            <a:ext cx="1440160"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Year 2</a:t>
            </a:r>
            <a:endParaRPr lang="en-GB" b="1" dirty="0">
              <a:solidFill>
                <a:schemeClr val="tx1"/>
              </a:solidFill>
            </a:endParaRPr>
          </a:p>
        </p:txBody>
      </p:sp>
    </p:spTree>
    <p:extLst>
      <p:ext uri="{BB962C8B-B14F-4D97-AF65-F5344CB8AC3E}">
        <p14:creationId xmlns:p14="http://schemas.microsoft.com/office/powerpoint/2010/main" val="2606722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640" y="179512"/>
            <a:ext cx="6552728" cy="8956298"/>
          </a:xfrm>
          <a:prstGeom prst="rect">
            <a:avLst/>
          </a:prstGeom>
          <a:noFill/>
        </p:spPr>
        <p:txBody>
          <a:bodyPr wrap="square" rtlCol="0">
            <a:spAutoFit/>
          </a:bodyPr>
          <a:lstStyle/>
          <a:p>
            <a:r>
              <a:rPr lang="en-GB" sz="1600" dirty="0" smtClean="0"/>
              <a:t>During Year 2 most children </a:t>
            </a:r>
            <a:r>
              <a:rPr lang="en-GB" sz="1600" dirty="0"/>
              <a:t> </a:t>
            </a:r>
            <a:r>
              <a:rPr lang="en-GB" sz="1600" dirty="0" smtClean="0"/>
              <a:t>will learn  how to:</a:t>
            </a:r>
          </a:p>
          <a:p>
            <a:endParaRPr lang="en-GB" sz="1600" dirty="0" smtClean="0"/>
          </a:p>
          <a:p>
            <a:pPr marL="285750" indent="-285750">
              <a:buFont typeface="Arial" panose="020B0604020202020204" pitchFamily="34" charset="0"/>
              <a:buChar char="•"/>
            </a:pPr>
            <a:r>
              <a:rPr lang="en-GB" sz="1600" dirty="0" smtClean="0"/>
              <a:t>Count in steps of 2,3 and 5 from 0, and in 10 from any number forwards and backwards.</a:t>
            </a:r>
          </a:p>
          <a:p>
            <a:pPr marL="285750" indent="-285750">
              <a:buFont typeface="Arial" panose="020B0604020202020204" pitchFamily="34" charset="0"/>
              <a:buChar char="•"/>
            </a:pPr>
            <a:r>
              <a:rPr lang="en-GB" sz="1600" dirty="0" smtClean="0"/>
              <a:t>Recognise the place value of each digit in a two-digit number (tens and ones)</a:t>
            </a:r>
          </a:p>
          <a:p>
            <a:pPr marL="285750" indent="-285750">
              <a:buFont typeface="Arial" panose="020B0604020202020204" pitchFamily="34" charset="0"/>
              <a:buChar char="•"/>
            </a:pPr>
            <a:r>
              <a:rPr lang="en-GB" sz="1600" dirty="0" smtClean="0"/>
              <a:t>Compare and order numbers from 0 up to 100. Use &lt; , &gt; and = signs</a:t>
            </a:r>
          </a:p>
          <a:p>
            <a:pPr marL="285750" indent="-285750">
              <a:buFont typeface="Arial" panose="020B0604020202020204" pitchFamily="34" charset="0"/>
              <a:buChar char="•"/>
            </a:pPr>
            <a:r>
              <a:rPr lang="en-GB" sz="1600" dirty="0" smtClean="0"/>
              <a:t>Recall and use addition and subtraction facts to 20 fluently, and derive and use related facts up to 100</a:t>
            </a:r>
          </a:p>
          <a:p>
            <a:pPr marL="285750" indent="-285750">
              <a:buFont typeface="Arial" panose="020B0604020202020204" pitchFamily="34" charset="0"/>
              <a:buChar char="•"/>
            </a:pPr>
            <a:r>
              <a:rPr lang="en-GB" sz="1600" dirty="0" smtClean="0"/>
              <a:t>Add and subtract numbers using objects, pictures and mentally, including:</a:t>
            </a:r>
          </a:p>
          <a:p>
            <a:r>
              <a:rPr lang="en-GB" sz="1600" dirty="0"/>
              <a:t> </a:t>
            </a:r>
            <a:r>
              <a:rPr lang="en-GB" sz="1600" dirty="0" smtClean="0"/>
              <a:t>  -A two-digit number and ones (21 +3)</a:t>
            </a:r>
          </a:p>
          <a:p>
            <a:r>
              <a:rPr lang="en-GB" sz="1600" dirty="0" smtClean="0"/>
              <a:t>   -A two-digit number and tens (21 + 10)</a:t>
            </a:r>
          </a:p>
          <a:p>
            <a:r>
              <a:rPr lang="en-GB" sz="1600" dirty="0"/>
              <a:t> </a:t>
            </a:r>
            <a:r>
              <a:rPr lang="en-GB" sz="1600" dirty="0" smtClean="0"/>
              <a:t>  -Two two-digit numbers (21 +13)</a:t>
            </a:r>
          </a:p>
          <a:p>
            <a:r>
              <a:rPr lang="en-GB" sz="1600" dirty="0"/>
              <a:t> </a:t>
            </a:r>
            <a:r>
              <a:rPr lang="en-GB" sz="1600" dirty="0" smtClean="0"/>
              <a:t>  -Adding three one-digit numbers ( 7 + 3 +  2)</a:t>
            </a:r>
          </a:p>
          <a:p>
            <a:pPr marL="285750" indent="-285750">
              <a:buFont typeface="Arial" panose="020B0604020202020204" pitchFamily="34" charset="0"/>
              <a:buChar char="•"/>
            </a:pPr>
            <a:r>
              <a:rPr lang="en-GB" sz="1600" dirty="0" smtClean="0"/>
              <a:t>Recall and use multiplication and division facts for the 2,5and 10 multiplication tables, including recognising odd and even numbers. </a:t>
            </a:r>
          </a:p>
          <a:p>
            <a:pPr marL="285750" indent="-285750">
              <a:buFont typeface="Arial" panose="020B0604020202020204" pitchFamily="34" charset="0"/>
              <a:buChar char="•"/>
            </a:pPr>
            <a:r>
              <a:rPr lang="en-GB" sz="1600" dirty="0" smtClean="0"/>
              <a:t>Calculate mathematical statements for multiplication and division within the multiplication tables known and write them using the x, ÷ and = signs</a:t>
            </a:r>
          </a:p>
          <a:p>
            <a:pPr marL="285750" indent="-285750">
              <a:buFont typeface="Arial" panose="020B0604020202020204" pitchFamily="34" charset="0"/>
              <a:buChar char="•"/>
            </a:pPr>
            <a:r>
              <a:rPr lang="en-GB" sz="1600" dirty="0" smtClean="0"/>
              <a:t>Recognise, find, name and write fractions 1/3, 1/4 , 2/4 and 3/4 of a length, shape, set of objects or amount</a:t>
            </a:r>
          </a:p>
          <a:p>
            <a:pPr marL="285750" indent="-285750">
              <a:buFont typeface="Arial" panose="020B0604020202020204" pitchFamily="34" charset="0"/>
              <a:buChar char="•"/>
            </a:pPr>
            <a:r>
              <a:rPr lang="en-GB" sz="1600" dirty="0" smtClean="0"/>
              <a:t>Choose and use appropriate standard units to estimate and measure length/ height (m/cm); mass (kg/g); temperature (°C); capacity (litres/ml) using appropriate equipment. </a:t>
            </a:r>
          </a:p>
          <a:p>
            <a:pPr marL="285750" indent="-285750">
              <a:buFont typeface="Arial" panose="020B0604020202020204" pitchFamily="34" charset="0"/>
              <a:buChar char="•"/>
            </a:pPr>
            <a:r>
              <a:rPr lang="en-GB" sz="1600" dirty="0" smtClean="0"/>
              <a:t>Recognise and use symbols for pounds (£) and pence (p)</a:t>
            </a:r>
          </a:p>
          <a:p>
            <a:pPr marL="285750" indent="-285750">
              <a:buFont typeface="Arial" panose="020B0604020202020204" pitchFamily="34" charset="0"/>
              <a:buChar char="•"/>
            </a:pPr>
            <a:r>
              <a:rPr lang="en-GB" sz="1600" dirty="0" smtClean="0"/>
              <a:t>Find combinations of coins that equal the same amount of money</a:t>
            </a:r>
          </a:p>
          <a:p>
            <a:pPr marL="285750" indent="-285750">
              <a:buFont typeface="Arial" panose="020B0604020202020204" pitchFamily="34" charset="0"/>
              <a:buChar char="•"/>
            </a:pPr>
            <a:r>
              <a:rPr lang="en-GB" sz="1600" dirty="0" smtClean="0"/>
              <a:t>Solve practical problems involving addition and subtraction of money, including giving change</a:t>
            </a:r>
          </a:p>
          <a:p>
            <a:pPr marL="285750" indent="-285750">
              <a:buFont typeface="Arial" panose="020B0604020202020204" pitchFamily="34" charset="0"/>
              <a:buChar char="•"/>
            </a:pPr>
            <a:r>
              <a:rPr lang="en-GB" sz="1600" dirty="0" smtClean="0"/>
              <a:t>Tell and write the time to five minutes, including quarter past/to the hour</a:t>
            </a:r>
          </a:p>
          <a:p>
            <a:pPr marL="285750" indent="-285750">
              <a:buFont typeface="Arial" panose="020B0604020202020204" pitchFamily="34" charset="0"/>
              <a:buChar char="•"/>
            </a:pPr>
            <a:r>
              <a:rPr lang="en-GB" sz="1600" dirty="0" smtClean="0"/>
              <a:t>Know the number of minutes  in a hour and hours in a day</a:t>
            </a:r>
          </a:p>
          <a:p>
            <a:pPr marL="285750" indent="-285750">
              <a:buFont typeface="Arial" panose="020B0604020202020204" pitchFamily="34" charset="0"/>
              <a:buChar char="•"/>
            </a:pPr>
            <a:r>
              <a:rPr lang="en-GB" sz="1600" dirty="0" smtClean="0"/>
              <a:t>Identify and describe the properties of 2D shapes, including the number of sides and lines of symmetry in a vertical line</a:t>
            </a:r>
          </a:p>
          <a:p>
            <a:pPr marL="285750" indent="-285750">
              <a:buFont typeface="Arial" panose="020B0604020202020204" pitchFamily="34" charset="0"/>
              <a:buChar char="•"/>
            </a:pPr>
            <a:r>
              <a:rPr lang="en-GB" sz="1600" dirty="0" smtClean="0"/>
              <a:t>Identify and describe the properties of 3D shapes, including the number of edges, vertices and faces. </a:t>
            </a:r>
          </a:p>
          <a:p>
            <a:pPr marL="285750" indent="-285750">
              <a:buFont typeface="Arial" panose="020B0604020202020204" pitchFamily="34" charset="0"/>
              <a:buChar char="•"/>
            </a:pPr>
            <a:r>
              <a:rPr lang="en-GB" sz="1600" dirty="0" smtClean="0"/>
              <a:t>Interpret and construct simple pictograms, tally charts, block diagrams and simple tables. </a:t>
            </a:r>
          </a:p>
          <a:p>
            <a:pPr marL="285750" indent="-285750">
              <a:buFont typeface="Arial" panose="020B0604020202020204" pitchFamily="34" charset="0"/>
              <a:buChar char="•"/>
            </a:pPr>
            <a:endParaRPr lang="en-GB" sz="1600" dirty="0" smtClean="0"/>
          </a:p>
        </p:txBody>
      </p:sp>
    </p:spTree>
    <p:extLst>
      <p:ext uri="{BB962C8B-B14F-4D97-AF65-F5344CB8AC3E}">
        <p14:creationId xmlns:p14="http://schemas.microsoft.com/office/powerpoint/2010/main" val="2976706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6632" y="107504"/>
            <a:ext cx="6624736" cy="9371796"/>
          </a:xfrm>
          <a:prstGeom prst="rect">
            <a:avLst/>
          </a:prstGeom>
          <a:noFill/>
        </p:spPr>
        <p:txBody>
          <a:bodyPr wrap="square" rtlCol="0">
            <a:spAutoFit/>
          </a:bodyPr>
          <a:lstStyle/>
          <a:p>
            <a:pPr algn="ctr"/>
            <a:r>
              <a:rPr lang="en-GB" sz="1600" b="1" u="sng" dirty="0" smtClean="0"/>
              <a:t>Fun activities to do at home</a:t>
            </a:r>
          </a:p>
          <a:p>
            <a:endParaRPr lang="en-GB" sz="1600" b="1" u="sng" dirty="0"/>
          </a:p>
          <a:p>
            <a:r>
              <a:rPr lang="en-GB" sz="1600" dirty="0" smtClean="0"/>
              <a:t>                             It is a known fact that playing card and board games can really  </a:t>
            </a:r>
          </a:p>
          <a:p>
            <a:r>
              <a:rPr lang="en-GB" sz="1600" dirty="0" smtClean="0"/>
              <a:t>                             help children’s Maths. </a:t>
            </a:r>
            <a:r>
              <a:rPr lang="en-GB" sz="1600" dirty="0"/>
              <a:t> </a:t>
            </a:r>
            <a:r>
              <a:rPr lang="en-GB" sz="1600" dirty="0" smtClean="0"/>
              <a:t>Adding dice scores, playing dominoes,  </a:t>
            </a:r>
          </a:p>
          <a:p>
            <a:r>
              <a:rPr lang="en-GB" sz="1600" dirty="0"/>
              <a:t> </a:t>
            </a:r>
            <a:r>
              <a:rPr lang="en-GB" sz="1600" dirty="0" smtClean="0"/>
              <a:t>                            track or card games all help children’s Mathematics. Some of  </a:t>
            </a:r>
          </a:p>
          <a:p>
            <a:r>
              <a:rPr lang="en-GB" sz="1600" dirty="0"/>
              <a:t> </a:t>
            </a:r>
            <a:r>
              <a:rPr lang="en-GB" sz="1600" dirty="0" smtClean="0"/>
              <a:t>                            the Year 2 objectives may be harder than they seem. For example, a child who can count up to 100 still may have trouble saying which number comes after 47 or which number comes before 50. Rapid recall of basic number facts is essential as they create good foundations for future Maths concepts. </a:t>
            </a:r>
          </a:p>
          <a:p>
            <a:endParaRPr lang="en-GB" sz="1100" dirty="0"/>
          </a:p>
          <a:p>
            <a:r>
              <a:rPr lang="en-GB" sz="1600" b="1" u="sng" dirty="0" smtClean="0"/>
              <a:t>Number facts</a:t>
            </a:r>
          </a:p>
          <a:p>
            <a:r>
              <a:rPr lang="en-GB" sz="1600" dirty="0" smtClean="0"/>
              <a:t>You need a 1-6 dice. </a:t>
            </a:r>
          </a:p>
          <a:p>
            <a:pPr marL="285750" indent="-285750">
              <a:buFont typeface="Wingdings" panose="05000000000000000000" pitchFamily="2" charset="2"/>
              <a:buChar char="v"/>
            </a:pPr>
            <a:r>
              <a:rPr lang="en-GB" sz="1600" dirty="0" smtClean="0"/>
              <a:t>Take turns. Roll the dice. See how quickly you can say the number to add to the number on the dice to make 10. </a:t>
            </a:r>
          </a:p>
          <a:p>
            <a:pPr marL="285750" indent="-285750">
              <a:buFont typeface="Wingdings" panose="05000000000000000000" pitchFamily="2" charset="2"/>
              <a:buChar char="v"/>
            </a:pPr>
            <a:r>
              <a:rPr lang="en-GB" sz="1600" dirty="0" smtClean="0"/>
              <a:t>If you are right, you score a point. </a:t>
            </a:r>
          </a:p>
          <a:p>
            <a:pPr marL="285750" indent="-285750">
              <a:buFont typeface="Wingdings" panose="05000000000000000000" pitchFamily="2" charset="2"/>
              <a:buChar char="v"/>
            </a:pPr>
            <a:r>
              <a:rPr lang="en-GB" sz="1600" dirty="0" smtClean="0"/>
              <a:t>The first person to get 10 points wins. </a:t>
            </a:r>
          </a:p>
          <a:p>
            <a:pPr marL="285750" indent="-285750">
              <a:buFont typeface="Wingdings" panose="05000000000000000000" pitchFamily="2" charset="2"/>
              <a:buChar char="v"/>
            </a:pPr>
            <a:r>
              <a:rPr lang="en-GB" sz="1600" dirty="0" smtClean="0"/>
              <a:t>You can extend this activity by making the two numbers total 20 or 50. </a:t>
            </a:r>
          </a:p>
          <a:p>
            <a:pPr marL="285750" indent="-285750">
              <a:buFont typeface="Wingdings" panose="05000000000000000000" pitchFamily="2" charset="2"/>
              <a:buChar char="v"/>
            </a:pPr>
            <a:endParaRPr lang="en-GB" sz="1600" dirty="0"/>
          </a:p>
          <a:p>
            <a:r>
              <a:rPr lang="en-GB" sz="1600" b="1" u="sng" dirty="0" smtClean="0"/>
              <a:t>Circle trios</a:t>
            </a:r>
          </a:p>
          <a:p>
            <a:r>
              <a:rPr lang="en-GB" sz="1600" dirty="0" smtClean="0"/>
              <a:t>Draw four circles each on your piece of paper. Write four numbers                 between 3 and 18, one in each circle. </a:t>
            </a:r>
          </a:p>
          <a:p>
            <a:pPr marL="285750" indent="-285750">
              <a:buFont typeface="Wingdings" panose="05000000000000000000" pitchFamily="2" charset="2"/>
              <a:buChar char="v"/>
            </a:pPr>
            <a:r>
              <a:rPr lang="en-GB" sz="1600" dirty="0" smtClean="0"/>
              <a:t>Take turns to roll a dice three times and add the three numbers</a:t>
            </a:r>
          </a:p>
          <a:p>
            <a:pPr marL="285750" indent="-285750">
              <a:buFont typeface="Wingdings" panose="05000000000000000000" pitchFamily="2" charset="2"/>
              <a:buChar char="v"/>
            </a:pPr>
            <a:r>
              <a:rPr lang="en-GB" sz="1600" dirty="0" smtClean="0"/>
              <a:t>If the total is one of the numbers in your circles then you may                           cross it out. </a:t>
            </a:r>
          </a:p>
          <a:p>
            <a:pPr marL="285750" indent="-285750">
              <a:buFont typeface="Wingdings" panose="05000000000000000000" pitchFamily="2" charset="2"/>
              <a:buChar char="v"/>
            </a:pPr>
            <a:r>
              <a:rPr lang="en-GB" sz="1600" dirty="0" smtClean="0"/>
              <a:t>The first to cross out all four circles wins. </a:t>
            </a:r>
          </a:p>
          <a:p>
            <a:pPr marL="285750" indent="-285750">
              <a:buFont typeface="Wingdings" panose="05000000000000000000" pitchFamily="2" charset="2"/>
              <a:buChar char="v"/>
            </a:pPr>
            <a:endParaRPr lang="en-GB" sz="1600" dirty="0"/>
          </a:p>
          <a:p>
            <a:r>
              <a:rPr lang="en-GB" sz="1600" b="1" u="sng" dirty="0" smtClean="0"/>
              <a:t>Shopping  Maths</a:t>
            </a:r>
          </a:p>
          <a:p>
            <a:r>
              <a:rPr lang="en-GB" sz="1600" dirty="0" smtClean="0"/>
              <a:t>After you have been shopping, choose 6 different items each costing less than £1. Make a price label for each one, e.g. 39p, 78p …</a:t>
            </a:r>
          </a:p>
          <a:p>
            <a:r>
              <a:rPr lang="en-GB" sz="1600" dirty="0" smtClean="0"/>
              <a:t>Shuffle the labels. Then ask your child to do one or more of these:</a:t>
            </a:r>
          </a:p>
          <a:p>
            <a:pPr marL="285750" indent="-285750">
              <a:buFont typeface="Wingdings" panose="05000000000000000000" pitchFamily="2" charset="2"/>
              <a:buChar char="v"/>
            </a:pPr>
            <a:r>
              <a:rPr lang="en-GB" sz="1600" dirty="0" smtClean="0"/>
              <a:t>Place the labels in order, starting with the lowest</a:t>
            </a:r>
          </a:p>
          <a:p>
            <a:pPr marL="285750" indent="-285750">
              <a:buFont typeface="Wingdings" panose="05000000000000000000" pitchFamily="2" charset="2"/>
              <a:buChar char="v"/>
            </a:pPr>
            <a:r>
              <a:rPr lang="en-GB" sz="1600" dirty="0" smtClean="0"/>
              <a:t>Say which price is an odd number and which is an even number</a:t>
            </a:r>
          </a:p>
          <a:p>
            <a:pPr marL="285750" indent="-285750">
              <a:buFont typeface="Wingdings" panose="05000000000000000000" pitchFamily="2" charset="2"/>
              <a:buChar char="v"/>
            </a:pPr>
            <a:r>
              <a:rPr lang="en-GB" sz="1600" dirty="0" smtClean="0"/>
              <a:t>Add 9p to each price in their head. Take 20p from each price in their head.</a:t>
            </a:r>
          </a:p>
          <a:p>
            <a:pPr marL="285750" indent="-285750">
              <a:buFont typeface="Wingdings" panose="05000000000000000000" pitchFamily="2" charset="2"/>
              <a:buChar char="v"/>
            </a:pPr>
            <a:r>
              <a:rPr lang="en-GB" sz="1600" dirty="0" smtClean="0"/>
              <a:t>Say which coins to use to pay exactly for each item</a:t>
            </a:r>
          </a:p>
          <a:p>
            <a:pPr marL="285750" indent="-285750">
              <a:buFont typeface="Wingdings" panose="05000000000000000000" pitchFamily="2" charset="2"/>
              <a:buChar char="v"/>
            </a:pPr>
            <a:r>
              <a:rPr lang="en-GB" sz="1600" dirty="0" smtClean="0"/>
              <a:t>Choose any two of the items, and find their total costs</a:t>
            </a:r>
          </a:p>
          <a:p>
            <a:pPr marL="285750" indent="-285750">
              <a:buFont typeface="Wingdings" panose="05000000000000000000" pitchFamily="2" charset="2"/>
              <a:buChar char="v"/>
            </a:pPr>
            <a:r>
              <a:rPr lang="en-GB" sz="1600" dirty="0" smtClean="0"/>
              <a:t>Work out the change from £1 for each item.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7384" y="-36512"/>
            <a:ext cx="1443716" cy="2088232"/>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76782" b="10947"/>
          <a:stretch/>
        </p:blipFill>
        <p:spPr>
          <a:xfrm>
            <a:off x="5856960" y="4644008"/>
            <a:ext cx="655973" cy="2088232"/>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7034" b="8661"/>
          <a:stretch/>
        </p:blipFill>
        <p:spPr>
          <a:xfrm>
            <a:off x="1988840" y="2490952"/>
            <a:ext cx="1197333" cy="712895"/>
          </a:xfrm>
          <a:prstGeom prst="rect">
            <a:avLst/>
          </a:prstGeom>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8461" t="20042" r="16878" b="56897"/>
          <a:stretch/>
        </p:blipFill>
        <p:spPr bwMode="auto">
          <a:xfrm flipH="1">
            <a:off x="5805264" y="7164288"/>
            <a:ext cx="97715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1926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624" y="147850"/>
            <a:ext cx="6813376" cy="8710077"/>
          </a:xfrm>
          <a:prstGeom prst="rect">
            <a:avLst/>
          </a:prstGeom>
          <a:noFill/>
        </p:spPr>
        <p:txBody>
          <a:bodyPr wrap="square" rtlCol="0">
            <a:spAutoFit/>
          </a:bodyPr>
          <a:lstStyle/>
          <a:p>
            <a:r>
              <a:rPr lang="en-GB" sz="1600" b="1" u="sng" dirty="0" smtClean="0"/>
              <a:t>Subtraction </a:t>
            </a:r>
          </a:p>
          <a:p>
            <a:r>
              <a:rPr lang="en-GB" sz="1600" dirty="0" smtClean="0"/>
              <a:t>For this game you need a dice and some counters or small objects. </a:t>
            </a:r>
          </a:p>
          <a:p>
            <a:pPr marL="285750" indent="-285750">
              <a:buFont typeface="Wingdings" panose="05000000000000000000" pitchFamily="2" charset="2"/>
              <a:buChar char="v"/>
            </a:pPr>
            <a:r>
              <a:rPr lang="en-GB" sz="1600" dirty="0" smtClean="0"/>
              <a:t>Start with a pile of objects in the middle. Count them. </a:t>
            </a:r>
          </a:p>
          <a:p>
            <a:pPr marL="285750" indent="-285750">
              <a:buFont typeface="Wingdings" panose="05000000000000000000" pitchFamily="2" charset="2"/>
              <a:buChar char="v"/>
            </a:pPr>
            <a:r>
              <a:rPr lang="en-GB" sz="1600" dirty="0" smtClean="0"/>
              <a:t>Throw a dice. Say how many beans will be left if you subtract that number. </a:t>
            </a:r>
          </a:p>
          <a:p>
            <a:pPr marL="285750" indent="-285750">
              <a:buFont typeface="Wingdings" panose="05000000000000000000" pitchFamily="2" charset="2"/>
              <a:buChar char="v"/>
            </a:pPr>
            <a:r>
              <a:rPr lang="en-GB" sz="1600" dirty="0" smtClean="0"/>
              <a:t>Then take the beans away and check if you were right!</a:t>
            </a:r>
          </a:p>
          <a:p>
            <a:pPr marL="285750" indent="-285750">
              <a:buFont typeface="Wingdings" panose="05000000000000000000" pitchFamily="2" charset="2"/>
              <a:buChar char="v"/>
            </a:pPr>
            <a:r>
              <a:rPr lang="en-GB" sz="1600" dirty="0" smtClean="0"/>
              <a:t>Keep playing. The person to take the last bean wins!</a:t>
            </a:r>
          </a:p>
          <a:p>
            <a:pPr marL="285750" indent="-285750">
              <a:buFont typeface="Wingdings" panose="05000000000000000000" pitchFamily="2" charset="2"/>
              <a:buChar char="v"/>
            </a:pPr>
            <a:endParaRPr lang="en-GB" sz="1600" dirty="0"/>
          </a:p>
          <a:p>
            <a:r>
              <a:rPr lang="en-GB" sz="1600" b="1" u="sng" dirty="0" smtClean="0"/>
              <a:t>Target number</a:t>
            </a:r>
          </a:p>
          <a:p>
            <a:r>
              <a:rPr lang="en-GB" sz="1600" dirty="0" smtClean="0"/>
              <a:t>Write a target number and then challenge them to try and make this answer is as many ways as possible. Begin with additions and subtractions but this can be extended to multiplication and division facts.</a:t>
            </a:r>
          </a:p>
          <a:p>
            <a:r>
              <a:rPr lang="en-GB" sz="1600" dirty="0" smtClean="0"/>
              <a:t>Here is an example:</a:t>
            </a:r>
          </a:p>
          <a:p>
            <a:endParaRPr lang="en-GB" sz="1600" dirty="0"/>
          </a:p>
          <a:p>
            <a:endParaRPr lang="en-GB" sz="1600" dirty="0" smtClean="0"/>
          </a:p>
          <a:p>
            <a:r>
              <a:rPr lang="en-GB" sz="1600" b="1" u="sng" dirty="0" smtClean="0"/>
              <a:t>Counting and timing actions </a:t>
            </a:r>
          </a:p>
          <a:p>
            <a:pPr marL="285750" indent="-285750">
              <a:buFont typeface="Wingdings" panose="05000000000000000000" pitchFamily="2" charset="2"/>
              <a:buChar char="v"/>
            </a:pPr>
            <a:r>
              <a:rPr lang="en-GB" sz="1600" dirty="0" smtClean="0"/>
              <a:t>Provide plenty of opportunities to tell the time during the routine of the day. </a:t>
            </a:r>
          </a:p>
          <a:p>
            <a:pPr marL="285750" indent="-285750">
              <a:buFont typeface="Wingdings" panose="05000000000000000000" pitchFamily="2" charset="2"/>
              <a:buChar char="v"/>
            </a:pPr>
            <a:r>
              <a:rPr lang="en-GB" sz="1600" dirty="0" smtClean="0"/>
              <a:t>Check your child can tell you how many minutes are in an hour and how many hours in a day. </a:t>
            </a:r>
          </a:p>
          <a:p>
            <a:pPr marL="285750" indent="-285750">
              <a:buFont typeface="Wingdings" panose="05000000000000000000" pitchFamily="2" charset="2"/>
              <a:buChar char="v"/>
            </a:pPr>
            <a:r>
              <a:rPr lang="en-GB" sz="1600" dirty="0" smtClean="0"/>
              <a:t>Time how many jumps, skips, star jumps can be completed in a minute. </a:t>
            </a:r>
          </a:p>
          <a:p>
            <a:pPr marL="285750" indent="-285750">
              <a:buFont typeface="Wingdings" panose="05000000000000000000" pitchFamily="2" charset="2"/>
              <a:buChar char="v"/>
            </a:pPr>
            <a:r>
              <a:rPr lang="en-GB" sz="1600" dirty="0" smtClean="0"/>
              <a:t>Put children in charge of letting everyone know when it is 10minutes before it is time to leave for school, dinner, etc…</a:t>
            </a:r>
          </a:p>
          <a:p>
            <a:endParaRPr lang="en-GB" sz="1600" dirty="0"/>
          </a:p>
          <a:p>
            <a:r>
              <a:rPr lang="en-GB" sz="1600" b="1" u="sng" dirty="0" smtClean="0"/>
              <a:t>Number Plate Bingo</a:t>
            </a:r>
          </a:p>
          <a:p>
            <a:pPr marL="285750" indent="-285750">
              <a:buFont typeface="Wingdings" panose="05000000000000000000" pitchFamily="2" charset="2"/>
              <a:buChar char="v"/>
            </a:pPr>
            <a:r>
              <a:rPr lang="en-GB" sz="1600" dirty="0" smtClean="0"/>
              <a:t>Each person chooses a target number , e.g. 15</a:t>
            </a:r>
          </a:p>
          <a:p>
            <a:pPr marL="285750" indent="-285750">
              <a:buFont typeface="Wingdings" panose="05000000000000000000" pitchFamily="2" charset="2"/>
              <a:buChar char="v"/>
            </a:pPr>
            <a:r>
              <a:rPr lang="en-GB" sz="1600" dirty="0" smtClean="0"/>
              <a:t>How many car numbers can you spot with 2 or 3 digits adding up to your target number e.g. K456 XWL – So 4 + 5 + 6 =15, BINGO!</a:t>
            </a:r>
          </a:p>
          <a:p>
            <a:pPr marL="285750" indent="-285750">
              <a:buFont typeface="Wingdings" panose="05000000000000000000" pitchFamily="2" charset="2"/>
              <a:buChar char="v"/>
            </a:pPr>
            <a:endParaRPr lang="en-GB" sz="1600" dirty="0" smtClean="0"/>
          </a:p>
          <a:p>
            <a:pPr marL="285750" indent="-285750">
              <a:buFont typeface="Wingdings" panose="05000000000000000000" pitchFamily="2" charset="2"/>
              <a:buChar char="v"/>
            </a:pPr>
            <a:endParaRPr lang="en-GB" sz="1600" dirty="0"/>
          </a:p>
          <a:p>
            <a:pPr marL="285750" indent="-285750">
              <a:buFont typeface="Wingdings" panose="05000000000000000000" pitchFamily="2" charset="2"/>
              <a:buChar char="v"/>
            </a:pPr>
            <a:endParaRPr lang="en-GB" sz="1600" dirty="0" smtClean="0"/>
          </a:p>
          <a:p>
            <a:endParaRPr lang="en-GB" sz="1600" dirty="0"/>
          </a:p>
          <a:p>
            <a:r>
              <a:rPr lang="en-GB" sz="1600" b="1" u="sng" dirty="0" smtClean="0"/>
              <a:t>Fractions</a:t>
            </a:r>
          </a:p>
          <a:p>
            <a:r>
              <a:rPr lang="en-GB" sz="1600" dirty="0" smtClean="0"/>
              <a:t>Use 12 buttons, or paper clips or Smarties...</a:t>
            </a:r>
          </a:p>
          <a:p>
            <a:pPr marL="285750" indent="-285750">
              <a:buFont typeface="Wingdings" panose="05000000000000000000" pitchFamily="2" charset="2"/>
              <a:buChar char="v"/>
            </a:pPr>
            <a:r>
              <a:rPr lang="en-GB" sz="1600" dirty="0" smtClean="0"/>
              <a:t>Ask your child to find half of the 12 things by practically grouping objects.</a:t>
            </a:r>
          </a:p>
          <a:p>
            <a:pPr marL="285750" indent="-285750">
              <a:buFont typeface="Wingdings" panose="05000000000000000000" pitchFamily="2" charset="2"/>
              <a:buChar char="v"/>
            </a:pPr>
            <a:r>
              <a:rPr lang="en-GB" sz="1600" dirty="0" smtClean="0"/>
              <a:t>Now find one quarter of the whole group.</a:t>
            </a:r>
          </a:p>
          <a:p>
            <a:pPr marL="285750" indent="-285750">
              <a:buFont typeface="Wingdings" panose="05000000000000000000" pitchFamily="2" charset="2"/>
              <a:buChar char="v"/>
            </a:pPr>
            <a:r>
              <a:rPr lang="en-GB" sz="1600" dirty="0" smtClean="0"/>
              <a:t>Find one third of the whole group. Repeat with other numbers. </a:t>
            </a: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1208" y="2627784"/>
            <a:ext cx="1214264" cy="1214264"/>
          </a:xfrm>
          <a:prstGeom prst="rect">
            <a:avLst/>
          </a:prstGeom>
        </p:spPr>
      </p:pic>
      <p:sp>
        <p:nvSpPr>
          <p:cNvPr id="22" name="AutoShape 2" descr="Image result for car number plate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571" t="44396" r="49714" b="40086"/>
          <a:stretch/>
        </p:blipFill>
        <p:spPr bwMode="auto">
          <a:xfrm>
            <a:off x="1582649" y="6667549"/>
            <a:ext cx="3605611" cy="856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8716" y="1187624"/>
            <a:ext cx="1306755" cy="713729"/>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23078" t="16243" r="24048" b="19890"/>
          <a:stretch/>
        </p:blipFill>
        <p:spPr>
          <a:xfrm>
            <a:off x="5845911" y="8280411"/>
            <a:ext cx="669560" cy="679227"/>
          </a:xfrm>
          <a:prstGeom prst="rect">
            <a:avLst/>
          </a:prstGeom>
        </p:spPr>
      </p:pic>
    </p:spTree>
    <p:extLst>
      <p:ext uri="{BB962C8B-B14F-4D97-AF65-F5344CB8AC3E}">
        <p14:creationId xmlns:p14="http://schemas.microsoft.com/office/powerpoint/2010/main" val="2900559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1095</Words>
  <Application>Microsoft Office PowerPoint</Application>
  <PresentationFormat>On-screen Show (4:3)</PresentationFormat>
  <Paragraphs>85</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natalie.townley</dc:creator>
  <cp:lastModifiedBy>natalie.townley</cp:lastModifiedBy>
  <cp:revision>16</cp:revision>
  <cp:lastPrinted>2019-07-02T14:09:33Z</cp:lastPrinted>
  <dcterms:created xsi:type="dcterms:W3CDTF">2019-07-02T12:09:59Z</dcterms:created>
  <dcterms:modified xsi:type="dcterms:W3CDTF">2019-09-22T06:16:02Z</dcterms:modified>
</cp:coreProperties>
</file>