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6858000" cy="9144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2094" y="-10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2024944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286308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873024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2104748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4B5E0E-BD31-453C-B8C4-7E2671C7B71D}"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2697557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E4B5E0E-BD31-453C-B8C4-7E2671C7B71D}" type="datetimeFigureOut">
              <a:rPr lang="en-GB" smtClean="0"/>
              <a:t>22/09/2019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1998879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E4B5E0E-BD31-453C-B8C4-7E2671C7B71D}" type="datetimeFigureOut">
              <a:rPr lang="en-GB" smtClean="0"/>
              <a:t>22/09/2019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4169600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E4B5E0E-BD31-453C-B8C4-7E2671C7B71D}" type="datetimeFigureOut">
              <a:rPr lang="en-GB" smtClean="0"/>
              <a:t>22/09/2019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3716446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4B5E0E-BD31-453C-B8C4-7E2671C7B71D}" type="datetimeFigureOut">
              <a:rPr lang="en-GB" smtClean="0"/>
              <a:t>22/09/2019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174957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4B5E0E-BD31-453C-B8C4-7E2671C7B71D}" type="datetimeFigureOut">
              <a:rPr lang="en-GB" smtClean="0"/>
              <a:t>22/09/2019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4265654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4B5E0E-BD31-453C-B8C4-7E2671C7B71D}" type="datetimeFigureOut">
              <a:rPr lang="en-GB" smtClean="0"/>
              <a:t>22/09/2019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CF1F7D-F77B-4A81-BD8E-B6E722C870E9}" type="slidenum">
              <a:rPr lang="en-GB" smtClean="0"/>
              <a:t>‹#›</a:t>
            </a:fld>
            <a:endParaRPr lang="en-GB"/>
          </a:p>
        </p:txBody>
      </p:sp>
    </p:spTree>
    <p:extLst>
      <p:ext uri="{BB962C8B-B14F-4D97-AF65-F5344CB8AC3E}">
        <p14:creationId xmlns:p14="http://schemas.microsoft.com/office/powerpoint/2010/main" val="1280950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E4B5E0E-BD31-453C-B8C4-7E2671C7B71D}" type="datetimeFigureOut">
              <a:rPr lang="en-GB" smtClean="0"/>
              <a:t>22/09/2019</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1CF1F7D-F77B-4A81-BD8E-B6E722C870E9}" type="slidenum">
              <a:rPr lang="en-GB" smtClean="0"/>
              <a:t>‹#›</a:t>
            </a:fld>
            <a:endParaRPr lang="en-GB"/>
          </a:p>
        </p:txBody>
      </p:sp>
    </p:spTree>
    <p:extLst>
      <p:ext uri="{BB962C8B-B14F-4D97-AF65-F5344CB8AC3E}">
        <p14:creationId xmlns:p14="http://schemas.microsoft.com/office/powerpoint/2010/main" val="3716596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0648" y="7210162"/>
            <a:ext cx="6336704" cy="1754326"/>
          </a:xfrm>
          <a:prstGeom prst="rect">
            <a:avLst/>
          </a:prstGeom>
          <a:noFill/>
        </p:spPr>
        <p:txBody>
          <a:bodyPr wrap="square" rtlCol="0">
            <a:spAutoFit/>
          </a:bodyPr>
          <a:lstStyle/>
          <a:p>
            <a:pPr algn="just"/>
            <a:r>
              <a:rPr lang="en-GB" dirty="0" smtClean="0"/>
              <a:t>At St Michael’s  CE VA Primary School our aim is to work in partnership with you to enhance your child’s progress and enjoyment of Maths! This  leaflet is an aid to help you to support your child to develop their understanding of the range of Maths concepts they will cover while in school. It aims to offer ideas of fun activities to engage your child’s love of Maths at home. </a:t>
            </a:r>
            <a:endParaRPr lang="en-GB" dirty="0"/>
          </a:p>
        </p:txBody>
      </p:sp>
      <p:pic>
        <p:nvPicPr>
          <p:cNvPr id="5" name="officeArt object"/>
          <p:cNvPicPr/>
          <p:nvPr/>
        </p:nvPicPr>
        <p:blipFill>
          <a:blip r:embed="rId2">
            <a:extLst/>
          </a:blip>
          <a:stretch>
            <a:fillRect/>
          </a:stretch>
        </p:blipFill>
        <p:spPr>
          <a:xfrm>
            <a:off x="439852" y="489155"/>
            <a:ext cx="1523121" cy="1780784"/>
          </a:xfrm>
          <a:prstGeom prst="rect">
            <a:avLst/>
          </a:prstGeom>
          <a:ln w="12700" cap="flat">
            <a:noFill/>
            <a:miter lim="400000"/>
          </a:ln>
          <a:effectLst/>
        </p:spPr>
      </p:pic>
      <p:sp>
        <p:nvSpPr>
          <p:cNvPr id="6" name="Rectangle 5"/>
          <p:cNvSpPr/>
          <p:nvPr/>
        </p:nvSpPr>
        <p:spPr>
          <a:xfrm>
            <a:off x="1847460" y="489155"/>
            <a:ext cx="4677884" cy="1200329"/>
          </a:xfrm>
          <a:prstGeom prst="rect">
            <a:avLst/>
          </a:prstGeom>
        </p:spPr>
        <p:txBody>
          <a:bodyPr wrap="square">
            <a:spAutoFit/>
          </a:bodyPr>
          <a:lstStyle/>
          <a:p>
            <a:pPr algn="ctr"/>
            <a:r>
              <a:rPr lang="en-US" sz="3600" b="1" u="sng" dirty="0"/>
              <a:t>St </a:t>
            </a:r>
            <a:r>
              <a:rPr lang="en-US" sz="3600" b="1" u="sng" dirty="0" smtClean="0"/>
              <a:t>Michael’s </a:t>
            </a:r>
            <a:r>
              <a:rPr lang="en-US" sz="3600" b="1" u="sng" dirty="0"/>
              <a:t>CE VA Primary School</a:t>
            </a:r>
            <a:endParaRPr lang="en-GB" sz="3600" dirty="0"/>
          </a:p>
        </p:txBody>
      </p:sp>
      <p:sp>
        <p:nvSpPr>
          <p:cNvPr id="7" name="Rectangle 6"/>
          <p:cNvSpPr/>
          <p:nvPr/>
        </p:nvSpPr>
        <p:spPr>
          <a:xfrm>
            <a:off x="2636912" y="6660232"/>
            <a:ext cx="1440160" cy="504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Year 1</a:t>
            </a:r>
            <a:endParaRPr lang="en-GB" b="1" dirty="0">
              <a:solidFill>
                <a:schemeClr val="tx1"/>
              </a:solidFill>
            </a:endParaRPr>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35211" b="50000"/>
          <a:stretch/>
        </p:blipFill>
        <p:spPr>
          <a:xfrm>
            <a:off x="294480" y="2411760"/>
            <a:ext cx="3998616" cy="992413"/>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277904"/>
            <a:ext cx="6858000" cy="3201699"/>
          </a:xfrm>
          <a:prstGeom prst="rect">
            <a:avLst/>
          </a:prstGeom>
        </p:spPr>
      </p:pic>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l="35211" t="50000"/>
          <a:stretch/>
        </p:blipFill>
        <p:spPr>
          <a:xfrm>
            <a:off x="2996952" y="2423918"/>
            <a:ext cx="4041347" cy="1003019"/>
          </a:xfrm>
          <a:prstGeom prst="rect">
            <a:avLst/>
          </a:prstGeom>
        </p:spPr>
      </p:pic>
    </p:spTree>
    <p:extLst>
      <p:ext uri="{BB962C8B-B14F-4D97-AF65-F5344CB8AC3E}">
        <p14:creationId xmlns:p14="http://schemas.microsoft.com/office/powerpoint/2010/main" val="2606722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640" y="179512"/>
            <a:ext cx="6408712" cy="8987076"/>
          </a:xfrm>
          <a:prstGeom prst="rect">
            <a:avLst/>
          </a:prstGeom>
          <a:noFill/>
        </p:spPr>
        <p:txBody>
          <a:bodyPr wrap="square" rtlCol="0">
            <a:spAutoFit/>
          </a:bodyPr>
          <a:lstStyle/>
          <a:p>
            <a:r>
              <a:rPr lang="en-GB" sz="1700" dirty="0" smtClean="0"/>
              <a:t>During Year 1 most children </a:t>
            </a:r>
            <a:r>
              <a:rPr lang="en-GB" sz="1700" dirty="0"/>
              <a:t> </a:t>
            </a:r>
            <a:r>
              <a:rPr lang="en-GB" sz="1700" dirty="0" smtClean="0"/>
              <a:t>will learn  how to:</a:t>
            </a:r>
          </a:p>
          <a:p>
            <a:endParaRPr lang="en-GB" sz="1700" dirty="0" smtClean="0"/>
          </a:p>
          <a:p>
            <a:pPr marL="285750" indent="-285750">
              <a:buFont typeface="Arial" panose="020B0604020202020204" pitchFamily="34" charset="0"/>
              <a:buChar char="•"/>
            </a:pPr>
            <a:r>
              <a:rPr lang="en-GB" sz="1700" dirty="0" smtClean="0"/>
              <a:t>Count, read and write number to 100 in numerals;</a:t>
            </a:r>
          </a:p>
          <a:p>
            <a:pPr marL="285750" indent="-285750">
              <a:buFont typeface="Arial" panose="020B0604020202020204" pitchFamily="34" charset="0"/>
              <a:buChar char="•"/>
            </a:pPr>
            <a:r>
              <a:rPr lang="en-GB" sz="1700" dirty="0" smtClean="0"/>
              <a:t>Count in multiples of 2, 5 and 10</a:t>
            </a:r>
          </a:p>
          <a:p>
            <a:pPr marL="285750" indent="-285750">
              <a:buFont typeface="Arial" panose="020B0604020202020204" pitchFamily="34" charset="0"/>
              <a:buChar char="•"/>
            </a:pPr>
            <a:r>
              <a:rPr lang="en-GB" sz="1700" dirty="0" smtClean="0"/>
              <a:t>Count forwards and backwards, beginning from 0 or any given number</a:t>
            </a:r>
          </a:p>
          <a:p>
            <a:pPr marL="285750" indent="-285750">
              <a:buFont typeface="Arial" panose="020B0604020202020204" pitchFamily="34" charset="0"/>
              <a:buChar char="•"/>
            </a:pPr>
            <a:r>
              <a:rPr lang="en-GB" sz="1700" dirty="0" smtClean="0"/>
              <a:t>Identify one more and one less of a number</a:t>
            </a:r>
          </a:p>
          <a:p>
            <a:pPr marL="285750" indent="-285750">
              <a:buFont typeface="Arial" panose="020B0604020202020204" pitchFamily="34" charset="0"/>
              <a:buChar char="•"/>
            </a:pPr>
            <a:r>
              <a:rPr lang="en-GB" sz="1700" dirty="0" smtClean="0"/>
              <a:t>Represent numbers using objects and pictures </a:t>
            </a:r>
          </a:p>
          <a:p>
            <a:pPr marL="285750" indent="-285750">
              <a:buFont typeface="Arial" panose="020B0604020202020204" pitchFamily="34" charset="0"/>
              <a:buChar char="•"/>
            </a:pPr>
            <a:r>
              <a:rPr lang="en-GB" sz="1700" dirty="0" smtClean="0"/>
              <a:t>Use the language of : equal to, more than, less than, most, least</a:t>
            </a:r>
          </a:p>
          <a:p>
            <a:pPr marL="285750" indent="-285750">
              <a:buFont typeface="Arial" panose="020B0604020202020204" pitchFamily="34" charset="0"/>
              <a:buChar char="•"/>
            </a:pPr>
            <a:r>
              <a:rPr lang="en-GB" sz="1700" dirty="0" smtClean="0"/>
              <a:t>Read, write number sentences involving +, - and = signs</a:t>
            </a:r>
          </a:p>
          <a:p>
            <a:pPr marL="285750" indent="-285750">
              <a:buFont typeface="Arial" panose="020B0604020202020204" pitchFamily="34" charset="0"/>
              <a:buChar char="•"/>
            </a:pPr>
            <a:r>
              <a:rPr lang="en-GB" sz="1700" dirty="0" smtClean="0"/>
              <a:t>Represent and use number bonds and related subtraction facts up to 20</a:t>
            </a:r>
          </a:p>
          <a:p>
            <a:pPr marL="285750" indent="-285750">
              <a:buFont typeface="Arial" panose="020B0604020202020204" pitchFamily="34" charset="0"/>
              <a:buChar char="•"/>
            </a:pPr>
            <a:r>
              <a:rPr lang="en-GB" sz="1700" dirty="0" smtClean="0"/>
              <a:t>Add and subtract one-digit and two-digit numbers to 20</a:t>
            </a:r>
          </a:p>
          <a:p>
            <a:pPr marL="285750" indent="-285750">
              <a:buFont typeface="Arial" panose="020B0604020202020204" pitchFamily="34" charset="0"/>
              <a:buChar char="•"/>
            </a:pPr>
            <a:r>
              <a:rPr lang="en-GB" sz="1700" dirty="0" smtClean="0"/>
              <a:t>Solve one-step problems, and missing number problems such as         7= </a:t>
            </a:r>
            <a:r>
              <a:rPr lang="en-GB" sz="1700" dirty="0" smtClean="0">
                <a:sym typeface="Symbol"/>
              </a:rPr>
              <a:t> -9 </a:t>
            </a:r>
          </a:p>
          <a:p>
            <a:pPr marL="285750" indent="-285750">
              <a:buFont typeface="Arial" panose="020B0604020202020204" pitchFamily="34" charset="0"/>
              <a:buChar char="•"/>
            </a:pPr>
            <a:r>
              <a:rPr lang="en-GB" sz="1700" dirty="0" smtClean="0">
                <a:sym typeface="Symbol"/>
              </a:rPr>
              <a:t>Solve one-step problems involving  multiplication and division, using objects, pictures and arrays with teacher support</a:t>
            </a:r>
          </a:p>
          <a:p>
            <a:pPr marL="285750" indent="-285750">
              <a:buFont typeface="Arial" panose="020B0604020202020204" pitchFamily="34" charset="0"/>
              <a:buChar char="•"/>
            </a:pPr>
            <a:r>
              <a:rPr lang="en-GB" sz="1700" dirty="0" smtClean="0">
                <a:sym typeface="Symbol"/>
              </a:rPr>
              <a:t>Recognise, find and name a half as one of two equal parts and a quarter as one of four equal parts of an object, shape or quantity </a:t>
            </a:r>
          </a:p>
          <a:p>
            <a:pPr marL="285750" indent="-285750">
              <a:buFont typeface="Arial" panose="020B0604020202020204" pitchFamily="34" charset="0"/>
              <a:buChar char="•"/>
            </a:pPr>
            <a:r>
              <a:rPr lang="en-GB" sz="1700" dirty="0" smtClean="0"/>
              <a:t>Measure and begin to record the following:</a:t>
            </a:r>
          </a:p>
          <a:p>
            <a:r>
              <a:rPr lang="en-GB" sz="1700" dirty="0"/>
              <a:t>	</a:t>
            </a:r>
            <a:r>
              <a:rPr lang="en-GB" sz="1700" dirty="0" smtClean="0"/>
              <a:t>-lengths and heights</a:t>
            </a:r>
          </a:p>
          <a:p>
            <a:r>
              <a:rPr lang="en-GB" sz="1700" dirty="0"/>
              <a:t>	</a:t>
            </a:r>
            <a:r>
              <a:rPr lang="en-GB" sz="1700" dirty="0" smtClean="0"/>
              <a:t>-mass/weight</a:t>
            </a:r>
          </a:p>
          <a:p>
            <a:r>
              <a:rPr lang="en-GB" sz="1700" dirty="0"/>
              <a:t>	</a:t>
            </a:r>
            <a:r>
              <a:rPr lang="en-GB" sz="1700" dirty="0" smtClean="0"/>
              <a:t>-capacity and volume</a:t>
            </a:r>
          </a:p>
          <a:p>
            <a:r>
              <a:rPr lang="en-GB" sz="1700" dirty="0"/>
              <a:t>	</a:t>
            </a:r>
            <a:r>
              <a:rPr lang="en-GB" sz="1700" dirty="0" smtClean="0"/>
              <a:t>-time (hours, minutes, seconds)</a:t>
            </a:r>
          </a:p>
          <a:p>
            <a:pPr marL="285750" indent="-285750">
              <a:buFont typeface="Arial" panose="020B0604020202020204" pitchFamily="34" charset="0"/>
              <a:buChar char="•"/>
            </a:pPr>
            <a:r>
              <a:rPr lang="en-GB" sz="1700" dirty="0" smtClean="0"/>
              <a:t>Compare, describe and solve practical problems involving measurements</a:t>
            </a:r>
          </a:p>
          <a:p>
            <a:pPr lvl="1"/>
            <a:r>
              <a:rPr lang="en-GB" sz="1700" dirty="0" smtClean="0"/>
              <a:t>  -e.g. longer/shorter, heavier than/ lighter than, quicker/ slower</a:t>
            </a:r>
          </a:p>
          <a:p>
            <a:pPr marL="285750" indent="-285750">
              <a:buFont typeface="Arial" panose="020B0604020202020204" pitchFamily="34" charset="0"/>
              <a:buChar char="•"/>
            </a:pPr>
            <a:r>
              <a:rPr lang="en-GB" sz="1700" dirty="0" smtClean="0"/>
              <a:t>Recognise and know the value of different coins and notes</a:t>
            </a:r>
          </a:p>
          <a:p>
            <a:pPr marL="285750" indent="-285750">
              <a:buFont typeface="Arial" panose="020B0604020202020204" pitchFamily="34" charset="0"/>
              <a:buChar char="•"/>
            </a:pPr>
            <a:r>
              <a:rPr lang="en-GB" sz="1700" dirty="0" smtClean="0"/>
              <a:t>Understand language relating to days of the week, months and years</a:t>
            </a:r>
          </a:p>
          <a:p>
            <a:pPr marL="285750" indent="-285750">
              <a:buFont typeface="Arial" panose="020B0604020202020204" pitchFamily="34" charset="0"/>
              <a:buChar char="•"/>
            </a:pPr>
            <a:r>
              <a:rPr lang="en-GB" sz="1700" dirty="0" smtClean="0"/>
              <a:t>Tell the time to the house and half past the hour</a:t>
            </a:r>
          </a:p>
          <a:p>
            <a:pPr marL="285750" indent="-285750">
              <a:buFont typeface="Arial" panose="020B0604020202020204" pitchFamily="34" charset="0"/>
              <a:buChar char="•"/>
            </a:pPr>
            <a:r>
              <a:rPr lang="en-GB" sz="1700" dirty="0" smtClean="0"/>
              <a:t>Recognise and name common 2D and 3D shapes</a:t>
            </a:r>
          </a:p>
          <a:p>
            <a:pPr marL="285750" indent="-285750">
              <a:buFont typeface="Arial" panose="020B0604020202020204" pitchFamily="34" charset="0"/>
              <a:buChar char="•"/>
            </a:pPr>
            <a:r>
              <a:rPr lang="en-GB" sz="1700" dirty="0" smtClean="0"/>
              <a:t>Describe position, direction and movement. </a:t>
            </a:r>
          </a:p>
        </p:txBody>
      </p:sp>
    </p:spTree>
    <p:extLst>
      <p:ext uri="{BB962C8B-B14F-4D97-AF65-F5344CB8AC3E}">
        <p14:creationId xmlns:p14="http://schemas.microsoft.com/office/powerpoint/2010/main" val="2976706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632" y="107504"/>
            <a:ext cx="6408712" cy="9248686"/>
          </a:xfrm>
          <a:prstGeom prst="rect">
            <a:avLst/>
          </a:prstGeom>
          <a:noFill/>
        </p:spPr>
        <p:txBody>
          <a:bodyPr wrap="square" rtlCol="0">
            <a:spAutoFit/>
          </a:bodyPr>
          <a:lstStyle/>
          <a:p>
            <a:pPr algn="ctr"/>
            <a:r>
              <a:rPr lang="en-GB" sz="1700" b="1" u="sng" dirty="0" smtClean="0"/>
              <a:t>Fun activities to do at home</a:t>
            </a:r>
          </a:p>
          <a:p>
            <a:endParaRPr lang="en-GB" sz="1700" b="1" u="sng" dirty="0" smtClean="0"/>
          </a:p>
          <a:p>
            <a:r>
              <a:rPr lang="en-GB" sz="1700" dirty="0" smtClean="0"/>
              <a:t>It is surprising but true that playing games can really                                        help children’s Maths. Adding dice scores, playing                               dominoes, track or card games all help children’s                            Mathematics. </a:t>
            </a:r>
          </a:p>
          <a:p>
            <a:endParaRPr lang="en-GB" sz="1700" dirty="0"/>
          </a:p>
          <a:p>
            <a:r>
              <a:rPr lang="en-GB" sz="1700" b="1" u="sng" dirty="0" smtClean="0"/>
              <a:t>Secret numbers</a:t>
            </a:r>
          </a:p>
          <a:p>
            <a:pPr marL="285750" indent="-285750">
              <a:buFont typeface="Wingdings" panose="05000000000000000000" pitchFamily="2" charset="2"/>
              <a:buChar char="v"/>
            </a:pPr>
            <a:r>
              <a:rPr lang="en-GB" sz="1700" dirty="0" smtClean="0"/>
              <a:t>Write the numbers 0 to 20 on a sheet of paper. </a:t>
            </a:r>
          </a:p>
          <a:p>
            <a:pPr marL="285750" indent="-285750">
              <a:buFont typeface="Wingdings" panose="05000000000000000000" pitchFamily="2" charset="2"/>
              <a:buChar char="v"/>
            </a:pPr>
            <a:r>
              <a:rPr lang="en-GB" sz="1700" dirty="0" smtClean="0"/>
              <a:t>Ask your child secretly to choose a number on the paper. Then ask him/her some questions to find out what the secret number is , </a:t>
            </a:r>
          </a:p>
          <a:p>
            <a:r>
              <a:rPr lang="en-GB" sz="1700" dirty="0" smtClean="0"/>
              <a:t> -e.g. Is it less than 10? Is it between 10 and 20? Does it have a 5 in it? Is it odd/even? </a:t>
            </a:r>
          </a:p>
          <a:p>
            <a:pPr marL="285750" indent="-285750">
              <a:buFont typeface="Wingdings" panose="05000000000000000000" pitchFamily="2" charset="2"/>
              <a:buChar char="v"/>
            </a:pPr>
            <a:r>
              <a:rPr lang="en-GB" sz="1700" dirty="0" smtClean="0"/>
              <a:t>Once you have guessed the number, it is your turn to choose a number. Your child asks the questions. For an easier game, use numbers up to 10. For a harder game, use only 5 questions, or use bigger numbers.  </a:t>
            </a:r>
          </a:p>
          <a:p>
            <a:pPr marL="285750" indent="-285750">
              <a:buFont typeface="Wingdings" panose="05000000000000000000" pitchFamily="2" charset="2"/>
              <a:buChar char="v"/>
            </a:pPr>
            <a:endParaRPr lang="en-GB" sz="1700" dirty="0"/>
          </a:p>
          <a:p>
            <a:r>
              <a:rPr lang="en-GB" sz="1700" b="1" u="sng" dirty="0" smtClean="0"/>
              <a:t>Track games</a:t>
            </a:r>
          </a:p>
          <a:p>
            <a:r>
              <a:rPr lang="en-GB" sz="1700" dirty="0" smtClean="0"/>
              <a:t>Make a number track to 20, or longer. Make it relevant to your child’s interests- sea creatures, space, fairies, monsters…. Then play games on it. </a:t>
            </a:r>
          </a:p>
          <a:p>
            <a:endParaRPr lang="en-GB" sz="1700" dirty="0"/>
          </a:p>
          <a:p>
            <a:endParaRPr lang="en-GB" sz="1700" dirty="0" smtClean="0"/>
          </a:p>
          <a:p>
            <a:endParaRPr lang="en-GB" sz="1700" dirty="0" smtClean="0"/>
          </a:p>
          <a:p>
            <a:endParaRPr lang="en-GB" sz="1000" dirty="0" smtClean="0"/>
          </a:p>
          <a:p>
            <a:pPr marL="285750" indent="-285750">
              <a:buFont typeface="Wingdings" panose="05000000000000000000" pitchFamily="2" charset="2"/>
              <a:buChar char="v"/>
            </a:pPr>
            <a:r>
              <a:rPr lang="en-GB" sz="1700" dirty="0" smtClean="0"/>
              <a:t>Throw a  dice. Move along that number of spaces. BUT before you move, you must work out what number you will land on. if you are wrong, you don’t  move! The winner is the first to land exactly on 20. now play going backwards to 1. </a:t>
            </a:r>
          </a:p>
          <a:p>
            <a:pPr marL="285750" indent="-285750">
              <a:buFont typeface="Wingdings" panose="05000000000000000000" pitchFamily="2" charset="2"/>
              <a:buChar char="v"/>
            </a:pPr>
            <a:r>
              <a:rPr lang="en-GB" sz="1700" dirty="0" smtClean="0"/>
              <a:t>Throw a dice. Find a number on the track that goes with the number thrown to make either 10 or 20. put a counter on it, e.g. you throw a ‘4’ and put a counter on either 6 or 16. if someone else’s counter is  there already, you may replace it with yours! The winner is the first person to have a counter on 8 different numbers. </a:t>
            </a:r>
            <a:endParaRPr lang="en-GB" sz="17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8014" y="-30426"/>
            <a:ext cx="2049986" cy="2965159"/>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b="67241"/>
          <a:stretch/>
        </p:blipFill>
        <p:spPr>
          <a:xfrm>
            <a:off x="1156550" y="5648064"/>
            <a:ext cx="4328875" cy="1063579"/>
          </a:xfrm>
          <a:prstGeom prst="rect">
            <a:avLst/>
          </a:prstGeom>
        </p:spPr>
      </p:pic>
    </p:spTree>
    <p:extLst>
      <p:ext uri="{BB962C8B-B14F-4D97-AF65-F5344CB8AC3E}">
        <p14:creationId xmlns:p14="http://schemas.microsoft.com/office/powerpoint/2010/main" val="1801926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624" y="147850"/>
            <a:ext cx="6813376" cy="9248686"/>
          </a:xfrm>
          <a:prstGeom prst="rect">
            <a:avLst/>
          </a:prstGeom>
          <a:noFill/>
        </p:spPr>
        <p:txBody>
          <a:bodyPr wrap="square" rtlCol="0">
            <a:spAutoFit/>
          </a:bodyPr>
          <a:lstStyle/>
          <a:p>
            <a:r>
              <a:rPr lang="en-GB" sz="1700" b="1" u="sng" dirty="0" smtClean="0"/>
              <a:t>Adding circles</a:t>
            </a:r>
          </a:p>
          <a:p>
            <a:r>
              <a:rPr lang="en-GB" sz="1700" dirty="0" smtClean="0"/>
              <a:t>For this game, you need a dice, pencil and paper. </a:t>
            </a:r>
          </a:p>
          <a:p>
            <a:r>
              <a:rPr lang="en-GB" sz="1700" dirty="0" smtClean="0"/>
              <a:t>Each of you should draw four circle on your piece                                              of paper. Write a different number between 2 and 12 in each circle.</a:t>
            </a:r>
          </a:p>
          <a:p>
            <a:pPr marL="285750" indent="-285750">
              <a:buFont typeface="Wingdings" panose="05000000000000000000" pitchFamily="2" charset="2"/>
              <a:buChar char="v"/>
            </a:pPr>
            <a:r>
              <a:rPr lang="en-GB" sz="1700" dirty="0" smtClean="0"/>
              <a:t>Roll the dice twice. Add the two numbers. </a:t>
            </a:r>
          </a:p>
          <a:p>
            <a:pPr marL="285750" indent="-285750">
              <a:buFont typeface="Wingdings" panose="05000000000000000000" pitchFamily="2" charset="2"/>
              <a:buChar char="v"/>
            </a:pPr>
            <a:r>
              <a:rPr lang="en-GB" sz="1700" dirty="0" smtClean="0"/>
              <a:t>If the total is one of the numbers in your </a:t>
            </a:r>
          </a:p>
          <a:p>
            <a:r>
              <a:rPr lang="en-GB" sz="1700" dirty="0" smtClean="0"/>
              <a:t>circles, then you may cross it out. </a:t>
            </a:r>
          </a:p>
          <a:p>
            <a:pPr marL="285750" indent="-285750">
              <a:buFont typeface="Wingdings" panose="05000000000000000000" pitchFamily="2" charset="2"/>
              <a:buChar char="v"/>
            </a:pPr>
            <a:r>
              <a:rPr lang="en-GB" sz="1700" dirty="0" smtClean="0"/>
              <a:t>The first person to cross out all four circles wins. </a:t>
            </a:r>
          </a:p>
          <a:p>
            <a:pPr marL="285750" indent="-285750">
              <a:buFont typeface="Wingdings" panose="05000000000000000000" pitchFamily="2" charset="2"/>
              <a:buChar char="v"/>
            </a:pPr>
            <a:endParaRPr lang="en-GB" sz="1700" dirty="0"/>
          </a:p>
          <a:p>
            <a:r>
              <a:rPr lang="en-GB" sz="1700" b="1" u="sng" dirty="0" smtClean="0"/>
              <a:t>Target number </a:t>
            </a:r>
          </a:p>
          <a:p>
            <a:r>
              <a:rPr lang="en-GB" sz="1700" dirty="0" smtClean="0"/>
              <a:t>You could ask them to write a number, for example                                                 the age they are on a piece of paper. Then challenge                                               them to try to make this using as many different                                         additions and subtractions as they can. </a:t>
            </a:r>
          </a:p>
          <a:p>
            <a:endParaRPr lang="en-GB" sz="1700" dirty="0"/>
          </a:p>
          <a:p>
            <a:r>
              <a:rPr lang="en-GB" sz="1700" b="1" u="sng" dirty="0" smtClean="0"/>
              <a:t>Counting and timing actions</a:t>
            </a:r>
          </a:p>
          <a:p>
            <a:pPr marL="285750" indent="-285750">
              <a:buFont typeface="Wingdings" panose="05000000000000000000" pitchFamily="2" charset="2"/>
              <a:buChar char="v"/>
            </a:pPr>
            <a:r>
              <a:rPr lang="en-GB" sz="1700" dirty="0" smtClean="0"/>
              <a:t>See how many skips, catches, goals, circuits you can do without stopping. Can you beat yesterday’s score? How many seconds does it take you to get dressed/undressed, do a circuit, 20 skips, etc? Can you do it quicker than last time? Time with a timer and record on a number line. </a:t>
            </a:r>
          </a:p>
          <a:p>
            <a:endParaRPr lang="en-GB" sz="1700" dirty="0" smtClean="0"/>
          </a:p>
          <a:p>
            <a:r>
              <a:rPr lang="en-GB" sz="1700" b="1" u="sng" dirty="0" smtClean="0"/>
              <a:t>Shape hunts</a:t>
            </a:r>
            <a:endParaRPr lang="en-GB" sz="1700" b="1" u="sng" dirty="0"/>
          </a:p>
          <a:p>
            <a:pPr marL="285750" indent="-285750">
              <a:buFont typeface="Wingdings" panose="05000000000000000000" pitchFamily="2" charset="2"/>
              <a:buChar char="v"/>
            </a:pPr>
            <a:r>
              <a:rPr lang="en-GB" sz="1700" dirty="0" smtClean="0"/>
              <a:t>Allow the children to hunt for shapes in their local environment, at home or out and about. What shape is this plate, this  mirror, the bath mat, the tea towel, the window, the door, the red traffic light, and so on. </a:t>
            </a:r>
          </a:p>
          <a:p>
            <a:pPr marL="285750" indent="-285750">
              <a:buFont typeface="Wingdings" panose="05000000000000000000" pitchFamily="2" charset="2"/>
              <a:buChar char="v"/>
            </a:pPr>
            <a:r>
              <a:rPr lang="en-GB" sz="1700" dirty="0" smtClean="0"/>
              <a:t>They could also be given ‘detective kits’ (either images of simple descriptions) to help with their identification. </a:t>
            </a:r>
          </a:p>
          <a:p>
            <a:pPr marL="285750" indent="-285750">
              <a:buFont typeface="Wingdings" panose="05000000000000000000" pitchFamily="2" charset="2"/>
              <a:buChar char="v"/>
            </a:pPr>
            <a:r>
              <a:rPr lang="en-GB" sz="1700" dirty="0" smtClean="0"/>
              <a:t>Extend to 3D shapes- How many cuboids, spheres and cylinders you can spot? Which did you see most of? </a:t>
            </a:r>
          </a:p>
          <a:p>
            <a:pPr marL="285750" indent="-285750">
              <a:buFont typeface="Wingdings" panose="05000000000000000000" pitchFamily="2" charset="2"/>
              <a:buChar char="v"/>
            </a:pPr>
            <a:endParaRPr lang="en-GB" sz="1700" dirty="0"/>
          </a:p>
          <a:p>
            <a:r>
              <a:rPr lang="en-GB" sz="1700" b="1" u="sng" dirty="0" smtClean="0"/>
              <a:t>Playing number board games</a:t>
            </a:r>
          </a:p>
          <a:p>
            <a:r>
              <a:rPr lang="en-GB" sz="1700" dirty="0" smtClean="0"/>
              <a:t>Games  like Snakes and Ladders help to increase children’s understanding of the value of a number as well as counting. </a:t>
            </a:r>
            <a:endParaRPr lang="en-GB" sz="1700"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30985" r="25442" b="40165"/>
          <a:stretch/>
        </p:blipFill>
        <p:spPr>
          <a:xfrm>
            <a:off x="4527394" y="191460"/>
            <a:ext cx="2204864" cy="708132"/>
          </a:xfrm>
          <a:prstGeom prst="rect">
            <a:avLst/>
          </a:prstGeom>
        </p:spPr>
      </p:pic>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l="73387" t="376" b="70774"/>
          <a:stretch/>
        </p:blipFill>
        <p:spPr>
          <a:xfrm>
            <a:off x="5301208" y="3042001"/>
            <a:ext cx="787016" cy="708132"/>
          </a:xfrm>
          <a:prstGeom prst="rect">
            <a:avLst/>
          </a:prstGeom>
        </p:spPr>
      </p:pic>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l="81559" t="79378" r="2337" b="4859"/>
          <a:stretch/>
        </p:blipFill>
        <p:spPr>
          <a:xfrm>
            <a:off x="5994606" y="2737296"/>
            <a:ext cx="644034" cy="304705"/>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61310" t="79378" r="22586" b="4859"/>
          <a:stretch/>
        </p:blipFill>
        <p:spPr>
          <a:xfrm>
            <a:off x="6088224" y="3750133"/>
            <a:ext cx="644034" cy="304705"/>
          </a:xfrm>
          <a:prstGeom prst="rect">
            <a:avLst/>
          </a:prstGeom>
        </p:spPr>
      </p:pic>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41948" t="79378" r="41948" b="4859"/>
          <a:stretch/>
        </p:blipFill>
        <p:spPr>
          <a:xfrm>
            <a:off x="4800356" y="3750132"/>
            <a:ext cx="644034" cy="304705"/>
          </a:xfrm>
          <a:prstGeom prst="rect">
            <a:avLst/>
          </a:prstGeom>
        </p:spPr>
      </p:pic>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l="21149" t="76161" r="62747" b="-2356"/>
          <a:stretch/>
        </p:blipFill>
        <p:spPr>
          <a:xfrm>
            <a:off x="4818778" y="2555301"/>
            <a:ext cx="644034" cy="506371"/>
          </a:xfrm>
          <a:prstGeom prst="rect">
            <a:avLst/>
          </a:prstGeom>
        </p:spPr>
      </p:pic>
      <p:cxnSp>
        <p:nvCxnSpPr>
          <p:cNvPr id="12" name="Straight Arrow Connector 11"/>
          <p:cNvCxnSpPr/>
          <p:nvPr/>
        </p:nvCxnSpPr>
        <p:spPr>
          <a:xfrm flipH="1" flipV="1">
            <a:off x="5140795" y="2889648"/>
            <a:ext cx="160413" cy="172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9" idx="0"/>
          </p:cNvCxnSpPr>
          <p:nvPr/>
        </p:nvCxnSpPr>
        <p:spPr>
          <a:xfrm flipH="1">
            <a:off x="5122373" y="3563888"/>
            <a:ext cx="178835" cy="1862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6088224" y="3061672"/>
            <a:ext cx="228399" cy="2141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088224" y="3563888"/>
            <a:ext cx="322017" cy="1862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9" name="Picture 18"/>
          <p:cNvPicPr>
            <a:picLocks noChangeAspect="1"/>
          </p:cNvPicPr>
          <p:nvPr/>
        </p:nvPicPr>
        <p:blipFill rotWithShape="1">
          <a:blip r:embed="rId4" cstate="print">
            <a:extLst>
              <a:ext uri="{28A0092B-C50C-407E-A947-70E740481C1C}">
                <a14:useLocalDpi xmlns:a14="http://schemas.microsoft.com/office/drawing/2010/main" val="0"/>
              </a:ext>
            </a:extLst>
          </a:blip>
          <a:srcRect r="50000" b="71837"/>
          <a:stretch/>
        </p:blipFill>
        <p:spPr>
          <a:xfrm>
            <a:off x="3639288" y="7740352"/>
            <a:ext cx="1368152" cy="722075"/>
          </a:xfrm>
          <a:prstGeom prst="rect">
            <a:avLst/>
          </a:prstGeom>
        </p:spPr>
      </p:pic>
      <p:pic>
        <p:nvPicPr>
          <p:cNvPr id="20" name="Picture 19"/>
          <p:cNvPicPr>
            <a:picLocks noChangeAspect="1"/>
          </p:cNvPicPr>
          <p:nvPr/>
        </p:nvPicPr>
        <p:blipFill rotWithShape="1">
          <a:blip r:embed="rId5" cstate="print">
            <a:extLst>
              <a:ext uri="{28A0092B-C50C-407E-A947-70E740481C1C}">
                <a14:useLocalDpi xmlns:a14="http://schemas.microsoft.com/office/drawing/2010/main" val="0"/>
              </a:ext>
            </a:extLst>
          </a:blip>
          <a:srcRect l="14313" t="62951" r="41256" b="8886"/>
          <a:stretch/>
        </p:blipFill>
        <p:spPr>
          <a:xfrm>
            <a:off x="5007440" y="7804885"/>
            <a:ext cx="1215752" cy="722075"/>
          </a:xfrm>
          <a:prstGeom prst="rect">
            <a:avLst/>
          </a:prstGeom>
        </p:spPr>
      </p:pic>
    </p:spTree>
    <p:extLst>
      <p:ext uri="{BB962C8B-B14F-4D97-AF65-F5344CB8AC3E}">
        <p14:creationId xmlns:p14="http://schemas.microsoft.com/office/powerpoint/2010/main" val="2900559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884</Words>
  <Application>Microsoft Office PowerPoint</Application>
  <PresentationFormat>On-screen Show (4:3)</PresentationFormat>
  <Paragraphs>68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natalie.townley</dc:creator>
  <cp:lastModifiedBy>natalie.townley</cp:lastModifiedBy>
  <cp:revision>8</cp:revision>
  <cp:lastPrinted>2019-07-02T13:20:55Z</cp:lastPrinted>
  <dcterms:created xsi:type="dcterms:W3CDTF">2019-07-02T12:09:59Z</dcterms:created>
  <dcterms:modified xsi:type="dcterms:W3CDTF">2019-09-22T06:16:31Z</dcterms:modified>
</cp:coreProperties>
</file>